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Microsoft_Equation1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3"/>
  </p:notesMasterIdLst>
  <p:sldIdLst>
    <p:sldId id="256" r:id="rId2"/>
    <p:sldId id="278" r:id="rId3"/>
    <p:sldId id="280" r:id="rId4"/>
    <p:sldId id="27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5" r:id="rId17"/>
    <p:sldId id="309" r:id="rId18"/>
    <p:sldId id="292" r:id="rId19"/>
    <p:sldId id="293" r:id="rId20"/>
    <p:sldId id="294" r:id="rId21"/>
    <p:sldId id="310" r:id="rId22"/>
    <p:sldId id="308" r:id="rId23"/>
    <p:sldId id="311" r:id="rId24"/>
    <p:sldId id="312" r:id="rId25"/>
    <p:sldId id="313" r:id="rId26"/>
    <p:sldId id="314" r:id="rId27"/>
    <p:sldId id="315" r:id="rId28"/>
    <p:sldId id="316" r:id="rId29"/>
    <p:sldId id="305" r:id="rId30"/>
    <p:sldId id="306" r:id="rId31"/>
    <p:sldId id="30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9E7"/>
    <a:srgbClr val="FFCC66"/>
    <a:srgbClr val="EED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6377" autoAdjust="0"/>
  </p:normalViewPr>
  <p:slideViewPr>
    <p:cSldViewPr>
      <p:cViewPr varScale="1">
        <p:scale>
          <a:sx n="111" d="100"/>
          <a:sy n="111" d="100"/>
        </p:scale>
        <p:origin x="-50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22" y="28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4" Type="http://schemas.openxmlformats.org/officeDocument/2006/relationships/image" Target="../media/image34.wmf"/><Relationship Id="rId5" Type="http://schemas.openxmlformats.org/officeDocument/2006/relationships/image" Target="../media/image35.wmf"/><Relationship Id="rId1" Type="http://schemas.openxmlformats.org/officeDocument/2006/relationships/image" Target="../media/image3.wmf"/><Relationship Id="rId2" Type="http://schemas.openxmlformats.org/officeDocument/2006/relationships/image" Target="../media/image3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image" Target="../media/image51.wmf"/><Relationship Id="rId3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18ACD-7770-498E-B4B2-45DCABC42D5C}" type="datetimeFigureOut">
              <a:rPr lang="en-US" smtClean="0"/>
              <a:pPr/>
              <a:t>18-03-14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A6E70-67F9-4091-8021-03DEECE6AC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8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A6E70-67F9-4091-8021-03DEECE6ACA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4" y="69756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39AA-CF3C-45FF-B8DD-ABB98E47876F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3" y="1449304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3" y="1396721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3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1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739-AB39-47B3-8091-AF953AD48392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1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774B0-B244-41BF-836A-B65C9CFE3D8E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0E60-1D40-410F-B317-7E9FE9674527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4" y="69756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1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9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7C2B-A130-4195-A416-582BA5EFB941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1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3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7" y="2341476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7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4B73-848B-41CC-973C-11976E246840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1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5AE8-1832-4DDC-91F7-2843F497A6D9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1FFF-43E6-4A19-A836-4D1C2EDA6424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2948-AE10-4FEF-B2B4-31A8F80B3B84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9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582F-13CF-4F09-8676-65120E9087F9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2A4B-100D-4437-B532-B786DC8B300D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10" y="4650475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1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9" y="66676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9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1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F2A0686-FF92-4F3B-AEE4-273902B385B0}" type="datetime1">
              <a:rPr lang="en-US" smtClean="0"/>
              <a:pPr/>
              <a:t>18-03-14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427099C-7BC5-42F5-8459-50C48BCFFA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3.wmf"/><Relationship Id="rId5" Type="http://schemas.openxmlformats.org/officeDocument/2006/relationships/image" Target="../media/image17.gif"/><Relationship Id="rId6" Type="http://schemas.openxmlformats.org/officeDocument/2006/relationships/image" Target="../media/image18.gi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19.jpe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3.wmf"/><Relationship Id="rId5" Type="http://schemas.openxmlformats.org/officeDocument/2006/relationships/image" Target="../media/image20.gif"/><Relationship Id="rId6" Type="http://schemas.openxmlformats.org/officeDocument/2006/relationships/image" Target="../media/image21.gi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19.jpe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3.wmf"/><Relationship Id="rId5" Type="http://schemas.openxmlformats.org/officeDocument/2006/relationships/image" Target="../media/image22.gif"/><Relationship Id="rId6" Type="http://schemas.openxmlformats.org/officeDocument/2006/relationships/image" Target="../media/image23.gi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19.jpe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3.wmf"/><Relationship Id="rId5" Type="http://schemas.openxmlformats.org/officeDocument/2006/relationships/image" Target="../media/image24.gif"/><Relationship Id="rId6" Type="http://schemas.openxmlformats.org/officeDocument/2006/relationships/image" Target="../media/image25.gi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19.jpe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3.wmf"/><Relationship Id="rId5" Type="http://schemas.openxmlformats.org/officeDocument/2006/relationships/image" Target="../media/image26.gif"/><Relationship Id="rId6" Type="http://schemas.openxmlformats.org/officeDocument/2006/relationships/image" Target="../media/image27.gi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19.jpe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3.wmf"/><Relationship Id="rId5" Type="http://schemas.openxmlformats.org/officeDocument/2006/relationships/image" Target="../media/image28.gif"/><Relationship Id="rId6" Type="http://schemas.openxmlformats.org/officeDocument/2006/relationships/image" Target="../media/image29.gi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19.jpe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3.w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30.gif"/><Relationship Id="rId7" Type="http://schemas.openxmlformats.org/officeDocument/2006/relationships/image" Target="../media/image31.gi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2.bin"/><Relationship Id="rId12" Type="http://schemas.openxmlformats.org/officeDocument/2006/relationships/image" Target="../media/image34.wmf"/><Relationship Id="rId13" Type="http://schemas.openxmlformats.org/officeDocument/2006/relationships/oleObject" Target="../embeddings/oleObject33.bin"/><Relationship Id="rId14" Type="http://schemas.openxmlformats.org/officeDocument/2006/relationships/image" Target="../media/image35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4.xml"/><Relationship Id="rId3" Type="http://schemas.openxmlformats.org/officeDocument/2006/relationships/oleObject" Target="../embeddings/oleObject29.bin"/><Relationship Id="rId4" Type="http://schemas.openxmlformats.org/officeDocument/2006/relationships/image" Target="../media/image3.w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36.jpeg"/><Relationship Id="rId7" Type="http://schemas.openxmlformats.org/officeDocument/2006/relationships/oleObject" Target="../embeddings/Microsoft_Equation1.bin"/><Relationship Id="rId8" Type="http://schemas.openxmlformats.org/officeDocument/2006/relationships/image" Target="../media/image32.emf"/><Relationship Id="rId9" Type="http://schemas.openxmlformats.org/officeDocument/2006/relationships/oleObject" Target="../embeddings/oleObject31.bin"/><Relationship Id="rId10" Type="http://schemas.openxmlformats.org/officeDocument/2006/relationships/image" Target="../media/image3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3.wmf"/><Relationship Id="rId5" Type="http://schemas.openxmlformats.org/officeDocument/2006/relationships/image" Target="../media/image37.gif"/><Relationship Id="rId6" Type="http://schemas.openxmlformats.org/officeDocument/2006/relationships/image" Target="../media/image18.gi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19.jpe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3.wmf"/><Relationship Id="rId5" Type="http://schemas.openxmlformats.org/officeDocument/2006/relationships/image" Target="../media/image38.gif"/><Relationship Id="rId6" Type="http://schemas.openxmlformats.org/officeDocument/2006/relationships/image" Target="../media/image21.gif"/><Relationship Id="rId7" Type="http://schemas.openxmlformats.org/officeDocument/2006/relationships/oleObject" Target="../embeddings/oleObject37.bin"/><Relationship Id="rId8" Type="http://schemas.openxmlformats.org/officeDocument/2006/relationships/image" Target="../media/image19.jpe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3.wmf"/><Relationship Id="rId5" Type="http://schemas.openxmlformats.org/officeDocument/2006/relationships/image" Target="../media/image39.gif"/><Relationship Id="rId6" Type="http://schemas.openxmlformats.org/officeDocument/2006/relationships/image" Target="../media/image23.gi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19.jpe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file://localhost/Users/dpa/Documents/Presentations/ThermohalineRGB/example2DRGB1700.avi" TargetMode="External"/><Relationship Id="rId4" Type="http://schemas.openxmlformats.org/officeDocument/2006/relationships/video" Target="file://localhost/Users/dpa/Documents/Presentations/ThermohalineRGB/example2DRGB1700.avi" TargetMode="External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microsoft.com/office/2007/relationships/media" Target="file://localhost/Users/dpa/Documents/Presentations/ThermohalineRGB/example2DOcean1.6.avi" TargetMode="External"/><Relationship Id="rId2" Type="http://schemas.openxmlformats.org/officeDocument/2006/relationships/video" Target="file://localhost/Users/dpa/Documents/Presentations/ThermohalineRGB/example2DOcean1.6.avi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file://localhost/Users/dpa/Documents/Presentations/ThermohalineRGB/exampleRGB3Dres_160x320.avi" TargetMode="External"/><Relationship Id="rId4" Type="http://schemas.openxmlformats.org/officeDocument/2006/relationships/video" Target="file://localhost/Users/dpa/Documents/Presentations/ThermohalineRGB/exampleRGB3Dres_160x320.avi" TargetMode="External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microsoft.com/office/2007/relationships/media" Target="file://localhost/Users/dpa/Documents/Presentations/ThermohalineRGB/exampleOcean3Dres_160x320.avi" TargetMode="External"/><Relationship Id="rId2" Type="http://schemas.openxmlformats.org/officeDocument/2006/relationships/video" Target="file://localhost/Users/dpa/Documents/Presentations/ThermohalineRGB/exampleOcean3Dres_160x320.avi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50.wmf"/><Relationship Id="rId7" Type="http://schemas.openxmlformats.org/officeDocument/2006/relationships/oleObject" Target="../embeddings/oleObject41.bin"/><Relationship Id="rId8" Type="http://schemas.openxmlformats.org/officeDocument/2006/relationships/image" Target="../media/image51.wmf"/><Relationship Id="rId9" Type="http://schemas.openxmlformats.org/officeDocument/2006/relationships/oleObject" Target="../embeddings/oleObject42.bin"/><Relationship Id="rId10" Type="http://schemas.openxmlformats.org/officeDocument/2006/relationships/image" Target="../media/image52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file://localhost/Users/dpa/Documents/Presentations/ThermohalineRGB/example2DRGB1700nu10000.avi" TargetMode="External"/><Relationship Id="rId4" Type="http://schemas.openxmlformats.org/officeDocument/2006/relationships/video" Target="file://localhost/Users/dpa/Documents/Presentations/ThermohalineRGB/example2DRGB1700nu10000.avi" TargetMode="External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microsoft.com/office/2007/relationships/media" Target="file://localhost/Users/dpa/Documents/Presentations/ThermohalineRGB/example2DRGB1700nu100.avi" TargetMode="External"/><Relationship Id="rId2" Type="http://schemas.openxmlformats.org/officeDocument/2006/relationships/video" Target="file://localhost/Users/dpa/Documents/Presentations/ThermohalineRGB/example2DRGB1700nu100.avi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4" Type="http://schemas.openxmlformats.org/officeDocument/2006/relationships/image" Target="../media/image3.wmf"/><Relationship Id="rId5" Type="http://schemas.openxmlformats.org/officeDocument/2006/relationships/image" Target="../media/image57.gif"/><Relationship Id="rId6" Type="http://schemas.openxmlformats.org/officeDocument/2006/relationships/image" Target="../media/image58.gif"/><Relationship Id="rId7" Type="http://schemas.openxmlformats.org/officeDocument/2006/relationships/oleObject" Target="../embeddings/oleObject44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7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4" Type="http://schemas.openxmlformats.org/officeDocument/2006/relationships/image" Target="../media/image3.wmf"/><Relationship Id="rId5" Type="http://schemas.openxmlformats.org/officeDocument/2006/relationships/image" Target="../media/image59.gif"/><Relationship Id="rId6" Type="http://schemas.openxmlformats.org/officeDocument/2006/relationships/image" Target="../media/image60.gif"/><Relationship Id="rId7" Type="http://schemas.openxmlformats.org/officeDocument/2006/relationships/oleObject" Target="../embeddings/oleObject46.bin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3.wmf"/><Relationship Id="rId5" Type="http://schemas.openxmlformats.org/officeDocument/2006/relationships/image" Target="../media/image61.gif"/><Relationship Id="rId6" Type="http://schemas.openxmlformats.org/officeDocument/2006/relationships/image" Target="../media/image62.gif"/><Relationship Id="rId7" Type="http://schemas.openxmlformats.org/officeDocument/2006/relationships/oleObject" Target="../embeddings/oleObject48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5" Type="http://schemas.openxmlformats.org/officeDocument/2006/relationships/image" Target="../media/image6.gif"/><Relationship Id="rId6" Type="http://schemas.openxmlformats.org/officeDocument/2006/relationships/image" Target="../media/image7.gif"/><Relationship Id="rId7" Type="http://schemas.openxmlformats.org/officeDocument/2006/relationships/oleObject" Target="../embeddings/oleObject4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.wmf"/><Relationship Id="rId5" Type="http://schemas.openxmlformats.org/officeDocument/2006/relationships/image" Target="../media/image8.gif"/><Relationship Id="rId6" Type="http://schemas.openxmlformats.org/officeDocument/2006/relationships/image" Target="../media/image9.gif"/><Relationship Id="rId7" Type="http://schemas.openxmlformats.org/officeDocument/2006/relationships/oleObject" Target="../embeddings/oleObject6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.wmf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oleObject" Target="../embeddings/oleObject8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.wmf"/><Relationship Id="rId5" Type="http://schemas.openxmlformats.org/officeDocument/2006/relationships/image" Target="../media/image12.gif"/><Relationship Id="rId6" Type="http://schemas.openxmlformats.org/officeDocument/2006/relationships/image" Target="../media/image13.gif"/><Relationship Id="rId7" Type="http://schemas.openxmlformats.org/officeDocument/2006/relationships/oleObject" Target="../embeddings/oleObject10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.wmf"/><Relationship Id="rId5" Type="http://schemas.openxmlformats.org/officeDocument/2006/relationships/image" Target="../media/image8.gif"/><Relationship Id="rId6" Type="http://schemas.openxmlformats.org/officeDocument/2006/relationships/image" Target="../media/image14.gif"/><Relationship Id="rId7" Type="http://schemas.openxmlformats.org/officeDocument/2006/relationships/oleObject" Target="../embeddings/oleObject12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3.wmf"/><Relationship Id="rId5" Type="http://schemas.openxmlformats.org/officeDocument/2006/relationships/image" Target="../media/image15.gif"/><Relationship Id="rId6" Type="http://schemas.openxmlformats.org/officeDocument/2006/relationships/image" Target="../media/image16.gif"/><Relationship Id="rId7" Type="http://schemas.openxmlformats.org/officeDocument/2006/relationships/oleObject" Target="../embeddings/oleObject14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524001"/>
            <a:ext cx="7772400" cy="1470025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sz="2400" dirty="0" err="1" smtClean="0">
                <a:latin typeface="Comic Sans MS" pitchFamily="66" charset="0"/>
                <a:ea typeface="MS Mincho" pitchFamily="49" charset="-128"/>
                <a:cs typeface="Microsoft Sans Serif" pitchFamily="34" charset="0"/>
              </a:rPr>
              <a:t>Thermohaline</a:t>
            </a:r>
            <a:r>
              <a:rPr lang="en-US" sz="2400" dirty="0" smtClean="0">
                <a:latin typeface="Comic Sans MS" pitchFamily="66" charset="0"/>
                <a:ea typeface="MS Mincho" pitchFamily="49" charset="-128"/>
                <a:cs typeface="Microsoft Sans Serif" pitchFamily="34" charset="0"/>
              </a:rPr>
              <a:t> Mixing in Low-Mass Stars </a:t>
            </a:r>
            <a:br>
              <a:rPr lang="en-US" sz="2400" dirty="0" smtClean="0">
                <a:latin typeface="Comic Sans MS" pitchFamily="66" charset="0"/>
                <a:ea typeface="MS Mincho" pitchFamily="49" charset="-128"/>
                <a:cs typeface="Microsoft Sans Serif" pitchFamily="34" charset="0"/>
              </a:rPr>
            </a:br>
            <a:r>
              <a:rPr lang="en-US" sz="2400" dirty="0" smtClean="0">
                <a:latin typeface="Comic Sans MS" pitchFamily="66" charset="0"/>
                <a:ea typeface="MS Mincho" pitchFamily="49" charset="-128"/>
                <a:cs typeface="Microsoft Sans Serif" pitchFamily="34" charset="0"/>
              </a:rPr>
              <a:t>on the Red Giant Branch</a:t>
            </a:r>
            <a:endParaRPr lang="en-US" sz="2400" dirty="0">
              <a:latin typeface="Comic Sans MS" pitchFamily="66" charset="0"/>
              <a:ea typeface="MS Mincho" pitchFamily="49" charset="-128"/>
              <a:cs typeface="Microsoft Sans Serif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24150" y="5791200"/>
            <a:ext cx="36957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mic Sans MS" pitchFamily="66" charset="0"/>
              </a:rPr>
              <a:t>Pavel</a:t>
            </a:r>
            <a:r>
              <a:rPr lang="en-US" sz="1200" dirty="0" smtClean="0">
                <a:latin typeface="Comic Sans MS" pitchFamily="66" charset="0"/>
              </a:rPr>
              <a:t> </a:t>
            </a:r>
            <a:r>
              <a:rPr lang="en-US" sz="1200" dirty="0" err="1" smtClean="0">
                <a:latin typeface="Comic Sans MS" pitchFamily="66" charset="0"/>
              </a:rPr>
              <a:t>Denisenkov</a:t>
            </a:r>
            <a:r>
              <a:rPr lang="en-US" sz="1200" dirty="0" smtClean="0">
                <a:latin typeface="Comic Sans MS" pitchFamily="66" charset="0"/>
              </a:rPr>
              <a:t>, </a:t>
            </a:r>
            <a:r>
              <a:rPr lang="en-US" sz="1200" dirty="0" err="1" smtClean="0">
                <a:latin typeface="Comic Sans MS" pitchFamily="66" charset="0"/>
              </a:rPr>
              <a:t>UVic</a:t>
            </a:r>
            <a:endParaRPr lang="en-US" sz="12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534400" cy="9113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Evolution  in the HRD around the bump luminosity  (</a:t>
            </a:r>
            <a:r>
              <a:rPr lang="en-US" sz="1600" i="1" spc="-150" dirty="0" smtClean="0">
                <a:latin typeface="Comic Sans MS" pitchFamily="66" charset="0"/>
              </a:rPr>
              <a:t>M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0.83</a:t>
            </a:r>
            <a:r>
              <a:rPr lang="en-US" sz="1600" i="1" spc="-150" dirty="0" smtClean="0">
                <a:latin typeface="Comic Sans MS" pitchFamily="66" charset="0"/>
              </a:rPr>
              <a:t>M </a:t>
            </a:r>
            <a:r>
              <a:rPr lang="en-US" sz="1600" baseline="-25000" dirty="0" smtClean="0">
                <a:latin typeface="Comic Sans MS" pitchFamily="66" charset="0"/>
                <a:sym typeface="Wingdings"/>
              </a:rPr>
              <a:t></a:t>
            </a:r>
            <a:r>
              <a:rPr lang="en-US" sz="1600" dirty="0" smtClean="0">
                <a:latin typeface="Comic Sans MS" pitchFamily="66" charset="0"/>
              </a:rPr>
              <a:t>,  </a:t>
            </a:r>
            <a:r>
              <a:rPr lang="en-US" sz="1600" i="1" spc="-150" dirty="0" smtClean="0">
                <a:latin typeface="Comic Sans MS" pitchFamily="66" charset="0"/>
              </a:rPr>
              <a:t>Z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0.0015)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H-burning shell erases abundance discontinuities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9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00300" y="2286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What happens at the bump luminosity?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BG12FG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1400" y="5105400"/>
            <a:ext cx="1560723" cy="1524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534400" cy="9113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Evolution  in the HRD around the bump luminosity  (</a:t>
            </a:r>
            <a:r>
              <a:rPr lang="en-US" sz="1600" i="1" spc="-150" dirty="0" smtClean="0">
                <a:latin typeface="Comic Sans MS" pitchFamily="66" charset="0"/>
              </a:rPr>
              <a:t>M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0.83</a:t>
            </a:r>
            <a:r>
              <a:rPr lang="en-US" sz="1600" i="1" spc="-150" dirty="0" smtClean="0">
                <a:latin typeface="Comic Sans MS" pitchFamily="66" charset="0"/>
              </a:rPr>
              <a:t>M </a:t>
            </a:r>
            <a:r>
              <a:rPr lang="en-US" sz="1600" baseline="-25000" dirty="0" smtClean="0">
                <a:latin typeface="Comic Sans MS" pitchFamily="66" charset="0"/>
                <a:sym typeface="Wingdings"/>
              </a:rPr>
              <a:t></a:t>
            </a:r>
            <a:r>
              <a:rPr lang="en-US" sz="1600" dirty="0" smtClean="0">
                <a:latin typeface="Comic Sans MS" pitchFamily="66" charset="0"/>
              </a:rPr>
              <a:t>,  </a:t>
            </a:r>
            <a:r>
              <a:rPr lang="en-US" sz="1600" i="1" spc="-150" dirty="0" smtClean="0">
                <a:latin typeface="Comic Sans MS" pitchFamily="66" charset="0"/>
              </a:rPr>
              <a:t>Z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0.0015)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H-burning shell erases abundance discontinuities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3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00300" y="2286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What happens at the bump luminosity?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BG12FG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1400" y="5105400"/>
            <a:ext cx="1560723" cy="1524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534400" cy="9113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Evolution  in the HRD around the bump luminosity  (</a:t>
            </a:r>
            <a:r>
              <a:rPr lang="en-US" sz="1600" i="1" spc="-150" dirty="0" smtClean="0">
                <a:latin typeface="Comic Sans MS" pitchFamily="66" charset="0"/>
              </a:rPr>
              <a:t>M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0.83</a:t>
            </a:r>
            <a:r>
              <a:rPr lang="en-US" sz="1600" i="1" spc="-150" dirty="0" smtClean="0">
                <a:latin typeface="Comic Sans MS" pitchFamily="66" charset="0"/>
              </a:rPr>
              <a:t>M </a:t>
            </a:r>
            <a:r>
              <a:rPr lang="en-US" sz="1600" baseline="-25000" dirty="0" smtClean="0">
                <a:latin typeface="Comic Sans MS" pitchFamily="66" charset="0"/>
                <a:sym typeface="Wingdings"/>
              </a:rPr>
              <a:t></a:t>
            </a:r>
            <a:r>
              <a:rPr lang="en-US" sz="1600" dirty="0" smtClean="0">
                <a:latin typeface="Comic Sans MS" pitchFamily="66" charset="0"/>
              </a:rPr>
              <a:t>,  </a:t>
            </a:r>
            <a:r>
              <a:rPr lang="en-US" sz="1600" i="1" spc="-150" dirty="0" smtClean="0">
                <a:latin typeface="Comic Sans MS" pitchFamily="66" charset="0"/>
              </a:rPr>
              <a:t>Z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0.0015)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H-burning shell erases abundance discontinuities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7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00300" y="2286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What happens at the bump luminosity?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BG12FG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1400" y="5105400"/>
            <a:ext cx="1560723" cy="1524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81000" y="5486400"/>
            <a:ext cx="67818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5638800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On upper RGB, above the bump luminosity, the </a:t>
            </a:r>
            <a:r>
              <a:rPr lang="en-US" sz="1600" dirty="0" err="1" smtClean="0">
                <a:solidFill>
                  <a:schemeClr val="bg1"/>
                </a:solidFill>
                <a:latin typeface="Comic Sans MS" pitchFamily="66" charset="0"/>
              </a:rPr>
              <a:t>radiative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 zone has uniform chemical composition, which facilitates fluid buoyancy of any origin</a:t>
            </a:r>
            <a:endParaRPr lang="en-US" sz="1600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762000"/>
            <a:ext cx="8763000" cy="838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 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Diffusion coefficient </a:t>
            </a:r>
            <a:r>
              <a:rPr lang="en-US" sz="1600" i="1" dirty="0" err="1" smtClean="0">
                <a:solidFill>
                  <a:srgbClr val="002060"/>
                </a:solidFill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solidFill>
                  <a:srgbClr val="002060"/>
                </a:solidFill>
                <a:latin typeface="Comic Sans MS" pitchFamily="66" charset="0"/>
              </a:rPr>
              <a:t>mix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= (0.02 - 0.1) × K, or </a:t>
            </a:r>
            <a:r>
              <a:rPr lang="en-US" sz="1600" i="1" dirty="0" err="1" smtClean="0">
                <a:solidFill>
                  <a:srgbClr val="002060"/>
                </a:solidFill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solidFill>
                  <a:srgbClr val="002060"/>
                </a:solidFill>
                <a:latin typeface="Comic Sans MS" pitchFamily="66" charset="0"/>
              </a:rPr>
              <a:t>mix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= 4 × 10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8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cm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2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s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-1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,  with a mixing depth </a:t>
            </a:r>
            <a:r>
              <a:rPr lang="en-US" sz="1600" i="1" dirty="0" err="1" smtClean="0">
                <a:solidFill>
                  <a:srgbClr val="002060"/>
                </a:solidFill>
                <a:latin typeface="Comic Sans MS" pitchFamily="66" charset="0"/>
              </a:rPr>
              <a:t>r</a:t>
            </a:r>
            <a:r>
              <a:rPr lang="en-US" sz="1600" baseline="-25000" dirty="0" err="1" smtClean="0">
                <a:solidFill>
                  <a:srgbClr val="002060"/>
                </a:solidFill>
                <a:latin typeface="Comic Sans MS" pitchFamily="66" charset="0"/>
              </a:rPr>
              <a:t>mix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= 0.04 – 0.06 </a:t>
            </a:r>
            <a:r>
              <a:rPr lang="en-US" sz="1600" i="1" dirty="0" smtClean="0">
                <a:solidFill>
                  <a:srgbClr val="002060"/>
                </a:solidFill>
                <a:latin typeface="Comic Sans MS" pitchFamily="66" charset="0"/>
              </a:rPr>
              <a:t>R</a:t>
            </a:r>
            <a:r>
              <a:rPr lang="en-US" sz="1600" i="1" baseline="-25000" dirty="0" smtClean="0">
                <a:solidFill>
                  <a:srgbClr val="002060"/>
                </a:solidFill>
                <a:latin typeface="Comic Sans MS" pitchFamily="66" charset="0"/>
                <a:sym typeface="Wingdings"/>
              </a:rPr>
              <a:t></a:t>
            </a:r>
            <a:r>
              <a:rPr lang="en-US" sz="1600" i="1" dirty="0" smtClean="0">
                <a:solidFill>
                  <a:srgbClr val="002060"/>
                </a:solidFill>
                <a:latin typeface="Comic Sans MS" pitchFamily="66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  <a:sym typeface="Wingdings"/>
              </a:rPr>
              <a:t>reproduce the observed abundance patterns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on the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</a:t>
            </a:r>
            <a:r>
              <a:rPr lang="en-US" sz="1600" dirty="0" smtClean="0">
                <a:latin typeface="Comic Sans MS" pitchFamily="66" charset="0"/>
              </a:rPr>
              <a:t>                                   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0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1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28700" y="228601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F0000"/>
                </a:solidFill>
                <a:latin typeface="Comic Sans MS" pitchFamily="66" charset="0"/>
              </a:rPr>
              <a:t>A semi-empirical model of extra mixing in a low-mass RGB star</a:t>
            </a:r>
            <a:endParaRPr lang="en-US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BG12FG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1400" y="5105400"/>
            <a:ext cx="1560723" cy="1524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762000"/>
            <a:ext cx="8763000" cy="838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 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Diffusion coefficient </a:t>
            </a:r>
            <a:r>
              <a:rPr lang="en-US" sz="1600" i="1" dirty="0" err="1" smtClean="0">
                <a:solidFill>
                  <a:srgbClr val="002060"/>
                </a:solidFill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solidFill>
                  <a:srgbClr val="002060"/>
                </a:solidFill>
                <a:latin typeface="Comic Sans MS" pitchFamily="66" charset="0"/>
              </a:rPr>
              <a:t>mix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= (0.02 - 0.1) × K, or </a:t>
            </a:r>
            <a:r>
              <a:rPr lang="en-US" sz="1600" i="1" dirty="0" err="1" smtClean="0">
                <a:solidFill>
                  <a:srgbClr val="002060"/>
                </a:solidFill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solidFill>
                  <a:srgbClr val="002060"/>
                </a:solidFill>
                <a:latin typeface="Comic Sans MS" pitchFamily="66" charset="0"/>
              </a:rPr>
              <a:t>mix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= 4 × 10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8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cm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2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s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-1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,  with a mixing depth </a:t>
            </a:r>
            <a:r>
              <a:rPr lang="en-US" sz="1600" i="1" dirty="0" err="1" smtClean="0">
                <a:solidFill>
                  <a:srgbClr val="002060"/>
                </a:solidFill>
                <a:latin typeface="Comic Sans MS" pitchFamily="66" charset="0"/>
              </a:rPr>
              <a:t>r</a:t>
            </a:r>
            <a:r>
              <a:rPr lang="en-US" sz="1600" baseline="-25000" dirty="0" err="1" smtClean="0">
                <a:solidFill>
                  <a:srgbClr val="002060"/>
                </a:solidFill>
                <a:latin typeface="Comic Sans MS" pitchFamily="66" charset="0"/>
              </a:rPr>
              <a:t>mix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= 0.04 – 0.06 </a:t>
            </a:r>
            <a:r>
              <a:rPr lang="en-US" sz="1600" i="1" dirty="0" smtClean="0">
                <a:solidFill>
                  <a:srgbClr val="002060"/>
                </a:solidFill>
                <a:latin typeface="Comic Sans MS" pitchFamily="66" charset="0"/>
              </a:rPr>
              <a:t>R</a:t>
            </a:r>
            <a:r>
              <a:rPr lang="en-US" sz="1600" i="1" baseline="-25000" dirty="0" smtClean="0">
                <a:solidFill>
                  <a:srgbClr val="002060"/>
                </a:solidFill>
                <a:latin typeface="Comic Sans MS" pitchFamily="66" charset="0"/>
                <a:sym typeface="Wingdings"/>
              </a:rPr>
              <a:t></a:t>
            </a:r>
            <a:r>
              <a:rPr lang="en-US" sz="1600" i="1" dirty="0" smtClean="0">
                <a:solidFill>
                  <a:srgbClr val="002060"/>
                </a:solidFill>
                <a:latin typeface="Comic Sans MS" pitchFamily="66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  <a:sym typeface="Wingdings"/>
              </a:rPr>
              <a:t>reproduce the observed abundance patterns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on the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</a:t>
            </a:r>
            <a:r>
              <a:rPr lang="en-US" sz="1600" dirty="0" smtClean="0">
                <a:latin typeface="Comic Sans MS" pitchFamily="66" charset="0"/>
              </a:rPr>
              <a:t>                                   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4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5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28700" y="228601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F0000"/>
                </a:solidFill>
                <a:latin typeface="Comic Sans MS" pitchFamily="66" charset="0"/>
              </a:rPr>
              <a:t>A semi-empirical model of extra mixing in a low-mass RGB star</a:t>
            </a:r>
            <a:endParaRPr lang="en-US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BG12FG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1400" y="5105400"/>
            <a:ext cx="1560723" cy="1524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762000"/>
            <a:ext cx="8763000" cy="838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 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Diffusion coefficient </a:t>
            </a:r>
            <a:r>
              <a:rPr lang="en-US" sz="1600" i="1" dirty="0" err="1" smtClean="0">
                <a:solidFill>
                  <a:srgbClr val="002060"/>
                </a:solidFill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solidFill>
                  <a:srgbClr val="002060"/>
                </a:solidFill>
                <a:latin typeface="Comic Sans MS" pitchFamily="66" charset="0"/>
              </a:rPr>
              <a:t>mix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= (0.02 - 0.1) × K, or </a:t>
            </a:r>
            <a:r>
              <a:rPr lang="en-US" sz="1600" i="1" dirty="0" err="1" smtClean="0">
                <a:solidFill>
                  <a:srgbClr val="002060"/>
                </a:solidFill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solidFill>
                  <a:srgbClr val="002060"/>
                </a:solidFill>
                <a:latin typeface="Comic Sans MS" pitchFamily="66" charset="0"/>
              </a:rPr>
              <a:t>mix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= 4 × 10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8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cm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2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s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-1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,  with a mixing depth </a:t>
            </a:r>
            <a:r>
              <a:rPr lang="en-US" sz="1600" i="1" dirty="0" err="1" smtClean="0">
                <a:solidFill>
                  <a:srgbClr val="002060"/>
                </a:solidFill>
                <a:latin typeface="Comic Sans MS" pitchFamily="66" charset="0"/>
              </a:rPr>
              <a:t>r</a:t>
            </a:r>
            <a:r>
              <a:rPr lang="en-US" sz="1600" baseline="-25000" dirty="0" err="1" smtClean="0">
                <a:solidFill>
                  <a:srgbClr val="002060"/>
                </a:solidFill>
                <a:latin typeface="Comic Sans MS" pitchFamily="66" charset="0"/>
              </a:rPr>
              <a:t>mix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= 0.04 – 0.06 </a:t>
            </a:r>
            <a:r>
              <a:rPr lang="en-US" sz="1600" i="1" dirty="0" smtClean="0">
                <a:solidFill>
                  <a:srgbClr val="002060"/>
                </a:solidFill>
                <a:latin typeface="Comic Sans MS" pitchFamily="66" charset="0"/>
              </a:rPr>
              <a:t>R</a:t>
            </a:r>
            <a:r>
              <a:rPr lang="en-US" sz="1600" i="1" baseline="-25000" dirty="0" smtClean="0">
                <a:solidFill>
                  <a:srgbClr val="002060"/>
                </a:solidFill>
                <a:latin typeface="Comic Sans MS" pitchFamily="66" charset="0"/>
                <a:sym typeface="Wingdings"/>
              </a:rPr>
              <a:t></a:t>
            </a:r>
            <a:r>
              <a:rPr lang="en-US" sz="1600" i="1" dirty="0" smtClean="0">
                <a:solidFill>
                  <a:srgbClr val="002060"/>
                </a:solidFill>
                <a:latin typeface="Comic Sans MS" pitchFamily="66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  <a:sym typeface="Wingdings"/>
              </a:rPr>
              <a:t>reproduce the observed abundance patterns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on the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</a:t>
            </a:r>
            <a:r>
              <a:rPr lang="en-US" sz="1600" dirty="0" smtClean="0">
                <a:latin typeface="Comic Sans MS" pitchFamily="66" charset="0"/>
              </a:rPr>
              <a:t>                                   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9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28700" y="228601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F0000"/>
                </a:solidFill>
                <a:latin typeface="Comic Sans MS" pitchFamily="66" charset="0"/>
              </a:rPr>
              <a:t>A semi-empirical model of extra mixing in a low-mass RGB star</a:t>
            </a:r>
            <a:endParaRPr lang="en-US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BG12FG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1400" y="5105400"/>
            <a:ext cx="1560723" cy="1524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05000" y="5638800"/>
            <a:ext cx="3962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81200" y="571500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3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He abundance is decreased by a factor of 16 (not seen on the left)</a:t>
            </a:r>
            <a:endParaRPr lang="en-US" sz="1600" baseline="30000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9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8650" y="22860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>
                <a:solidFill>
                  <a:srgbClr val="FF0000"/>
                </a:solidFill>
                <a:latin typeface="Comic Sans MS" pitchFamily="66" charset="0"/>
              </a:rPr>
              <a:t>Thermohaline</a:t>
            </a:r>
            <a:r>
              <a:rPr lang="en-US" u="sng" dirty="0" smtClean="0">
                <a:solidFill>
                  <a:srgbClr val="FF0000"/>
                </a:solidFill>
                <a:latin typeface="Comic Sans MS" pitchFamily="66" charset="0"/>
              </a:rPr>
              <a:t> convection as a mechanism for extra mixing in RGB stars</a:t>
            </a:r>
            <a:endParaRPr lang="en-US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571500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Reaction 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3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He(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3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He,2p)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4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He decreases µ locally by</a:t>
            </a:r>
            <a:r>
              <a:rPr lang="el-GR" sz="1600" dirty="0" smtClean="0">
                <a:solidFill>
                  <a:schemeClr val="bg1"/>
                </a:solidFill>
                <a:latin typeface="Comic Sans MS" pitchFamily="66" charset="0"/>
              </a:rPr>
              <a:t>Δµ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l-GR" sz="1600" dirty="0" smtClean="0">
                <a:solidFill>
                  <a:schemeClr val="bg1"/>
                </a:solidFill>
                <a:latin typeface="Comic Sans MS" pitchFamily="66" charset="0"/>
              </a:rPr>
              <a:t>≈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 −0.0001</a:t>
            </a:r>
            <a:endParaRPr lang="en-US" sz="1600" baseline="300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" y="8382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mic Sans MS" pitchFamily="66" charset="0"/>
              </a:rPr>
              <a:t>Thermohaline</a:t>
            </a:r>
            <a:r>
              <a:rPr lang="en-US" sz="1400" dirty="0" smtClean="0">
                <a:latin typeface="Comic Sans MS" pitchFamily="66" charset="0"/>
              </a:rPr>
              <a:t> convection is driven by a small difference in salinity S between a fluid element and its surrounding medium when the atomic diffusivity </a:t>
            </a:r>
            <a:r>
              <a:rPr lang="en-US" sz="1400" dirty="0" err="1" smtClean="0">
                <a:latin typeface="Lucida Grande"/>
                <a:ea typeface="Lucida Grande"/>
                <a:cs typeface="Lucida Grande"/>
              </a:rPr>
              <a:t>ν</a:t>
            </a:r>
            <a:r>
              <a:rPr lang="en-US" sz="1400" dirty="0" smtClean="0">
                <a:latin typeface="Comic Sans MS" pitchFamily="66" charset="0"/>
                <a:sym typeface="Mathematica1"/>
              </a:rPr>
              <a:t> </a:t>
            </a:r>
            <a:r>
              <a:rPr lang="en-US" sz="1400" dirty="0" smtClean="0">
                <a:latin typeface="Comic Sans MS" pitchFamily="66" charset="0"/>
              </a:rPr>
              <a:t>is much lower than the heat diffusivity K. In the ocean, it develops when both S and T decrease with depth and it takes a form of salt fingers, hence</a:t>
            </a:r>
          </a:p>
          <a:p>
            <a:r>
              <a:rPr lang="en-US" sz="1400" dirty="0" smtClean="0">
                <a:latin typeface="Comic Sans MS" pitchFamily="66" charset="0"/>
              </a:rPr>
              <a:t>“salt-fingering convection” is another term for it.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9200" y="54864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P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( µ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*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, </a:t>
            </a:r>
            <a:r>
              <a:rPr lang="el-GR" sz="1600" dirty="0" smtClean="0">
                <a:solidFill>
                  <a:schemeClr val="bg1"/>
                </a:solidFill>
                <a:latin typeface="Comic Sans MS" pitchFamily="66" charset="0"/>
              </a:rPr>
              <a:t>ρ</a:t>
            </a:r>
            <a:r>
              <a:rPr lang="en-US" sz="1600" baseline="-25000" dirty="0" smtClean="0">
                <a:solidFill>
                  <a:schemeClr val="bg1"/>
                </a:solidFill>
                <a:latin typeface="Comic Sans MS" pitchFamily="66" charset="0"/>
              </a:rPr>
              <a:t>1</a:t>
            </a:r>
            <a:r>
              <a:rPr lang="el-GR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*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,T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)</a:t>
            </a:r>
            <a:endParaRPr lang="en-US" sz="16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7" name="Picture 26" descr="sf03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2057400"/>
            <a:ext cx="3810000" cy="3810000"/>
          </a:xfrm>
          <a:prstGeom prst="rect">
            <a:avLst/>
          </a:prstGeom>
        </p:spPr>
      </p:pic>
      <p:pic>
        <p:nvPicPr>
          <p:cNvPr id="31" name="Picture 30" descr="sf04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4400" y="2057400"/>
            <a:ext cx="3810000" cy="381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6096000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Double-diffusive </a:t>
            </a:r>
            <a:r>
              <a:rPr lang="en-US" sz="1400" dirty="0" smtClean="0">
                <a:latin typeface="Comic Sans MS" pitchFamily="66" charset="0"/>
              </a:rPr>
              <a:t>(</a:t>
            </a:r>
            <a:r>
              <a:rPr lang="en-US" sz="1400" dirty="0" err="1" smtClean="0">
                <a:latin typeface="Lucida Grande"/>
                <a:ea typeface="Lucida Grande"/>
                <a:cs typeface="Lucida Grande"/>
              </a:rPr>
              <a:t>ν</a:t>
            </a:r>
            <a:r>
              <a:rPr lang="en-US" sz="1400" dirty="0" err="1" smtClean="0">
                <a:latin typeface="Comic Sans MS" pitchFamily="66" charset="0"/>
                <a:sym typeface="Mathematica1"/>
              </a:rPr>
              <a:t>K</a:t>
            </a:r>
            <a:r>
              <a:rPr lang="en-US" sz="1400" dirty="0" smtClean="0">
                <a:latin typeface="Comic Sans MS" pitchFamily="66" charset="0"/>
                <a:sym typeface="Mathematica1"/>
              </a:rPr>
              <a:t>) instability leads to growing salt fingers in water</a:t>
            </a:r>
            <a:endParaRPr lang="en-US" sz="1400" dirty="0"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3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8650" y="22860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>
                <a:solidFill>
                  <a:srgbClr val="FF0000"/>
                </a:solidFill>
                <a:latin typeface="Comic Sans MS" pitchFamily="66" charset="0"/>
              </a:rPr>
              <a:t>Thermohaline</a:t>
            </a:r>
            <a:r>
              <a:rPr lang="en-US" u="sng" dirty="0" smtClean="0">
                <a:solidFill>
                  <a:srgbClr val="FF0000"/>
                </a:solidFill>
                <a:latin typeface="Comic Sans MS" pitchFamily="66" charset="0"/>
              </a:rPr>
              <a:t> convection as a mechanism for extra mixing in RGB stars</a:t>
            </a:r>
            <a:endParaRPr lang="en-US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571500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Reaction 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3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He(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3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He,2p)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4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He decreases µ locally by</a:t>
            </a:r>
            <a:r>
              <a:rPr lang="el-GR" sz="1600" dirty="0" smtClean="0">
                <a:solidFill>
                  <a:schemeClr val="bg1"/>
                </a:solidFill>
                <a:latin typeface="Comic Sans MS" pitchFamily="66" charset="0"/>
              </a:rPr>
              <a:t>Δµ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l-GR" sz="1600" dirty="0" smtClean="0">
                <a:solidFill>
                  <a:schemeClr val="bg1"/>
                </a:solidFill>
                <a:latin typeface="Comic Sans MS" pitchFamily="66" charset="0"/>
              </a:rPr>
              <a:t>≈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 −0.0001</a:t>
            </a:r>
            <a:endParaRPr lang="en-US" sz="1600" baseline="300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" y="8382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From the Rayleigh-Taylor instability (</a:t>
            </a:r>
            <a:r>
              <a:rPr lang="en-US" sz="1400" dirty="0" err="1" smtClean="0">
                <a:latin typeface="Comic Sans MS" pitchFamily="66" charset="0"/>
              </a:rPr>
              <a:t>Eggleton</a:t>
            </a:r>
            <a:r>
              <a:rPr lang="en-US" sz="1400" dirty="0" smtClean="0">
                <a:latin typeface="Comic Sans MS" pitchFamily="66" charset="0"/>
              </a:rPr>
              <a:t>, Dearborn, &amp; </a:t>
            </a:r>
            <a:r>
              <a:rPr lang="en-US" sz="1400" dirty="0" err="1" smtClean="0">
                <a:latin typeface="Comic Sans MS" pitchFamily="66" charset="0"/>
              </a:rPr>
              <a:t>Lattanzio</a:t>
            </a:r>
            <a:r>
              <a:rPr lang="en-US" sz="1400" dirty="0" smtClean="0">
                <a:latin typeface="Comic Sans MS" pitchFamily="66" charset="0"/>
              </a:rPr>
              <a:t>, 2006) to RGB </a:t>
            </a:r>
            <a:r>
              <a:rPr lang="en-US" sz="1400" dirty="0" err="1" smtClean="0">
                <a:latin typeface="Comic Sans MS" pitchFamily="66" charset="0"/>
              </a:rPr>
              <a:t>thermohaline</a:t>
            </a:r>
            <a:r>
              <a:rPr lang="en-US" sz="1400" dirty="0" smtClean="0">
                <a:latin typeface="Comic Sans MS" pitchFamily="66" charset="0"/>
              </a:rPr>
              <a:t> convection (</a:t>
            </a:r>
            <a:r>
              <a:rPr lang="en-US" sz="1400" dirty="0" err="1" smtClean="0">
                <a:latin typeface="Comic Sans MS" pitchFamily="66" charset="0"/>
              </a:rPr>
              <a:t>Charbonnel</a:t>
            </a:r>
            <a:r>
              <a:rPr lang="en-US" sz="1400" dirty="0" smtClean="0">
                <a:latin typeface="Comic Sans MS" pitchFamily="66" charset="0"/>
              </a:rPr>
              <a:t> &amp; </a:t>
            </a:r>
            <a:r>
              <a:rPr lang="en-US" sz="1400" dirty="0" err="1" smtClean="0">
                <a:latin typeface="Comic Sans MS" pitchFamily="66" charset="0"/>
              </a:rPr>
              <a:t>Zahn</a:t>
            </a:r>
            <a:r>
              <a:rPr lang="en-US" sz="1400" dirty="0" smtClean="0">
                <a:latin typeface="Comic Sans MS" pitchFamily="66" charset="0"/>
              </a:rPr>
              <a:t>, 2007). In stellar cases, S is replaced by µ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9200" y="54864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P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( µ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*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, </a:t>
            </a:r>
            <a:r>
              <a:rPr lang="el-GR" sz="1600" dirty="0" smtClean="0">
                <a:solidFill>
                  <a:schemeClr val="bg1"/>
                </a:solidFill>
                <a:latin typeface="Comic Sans MS" pitchFamily="66" charset="0"/>
              </a:rPr>
              <a:t>ρ</a:t>
            </a:r>
            <a:r>
              <a:rPr lang="en-US" sz="1600" baseline="-25000" dirty="0" smtClean="0">
                <a:solidFill>
                  <a:schemeClr val="bg1"/>
                </a:solidFill>
                <a:latin typeface="Comic Sans MS" pitchFamily="66" charset="0"/>
              </a:rPr>
              <a:t>1</a:t>
            </a:r>
            <a:r>
              <a:rPr lang="el-GR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*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,T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)</a:t>
            </a:r>
            <a:endParaRPr lang="en-US" sz="16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3000" y="304800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P</a:t>
            </a:r>
            <a:r>
              <a:rPr lang="en-US" sz="1400" baseline="30000" dirty="0" smtClean="0">
                <a:solidFill>
                  <a:schemeClr val="bg1"/>
                </a:solidFill>
                <a:latin typeface="Comic Sans MS" pitchFamily="66" charset="0"/>
              </a:rPr>
              <a:t>*</a:t>
            </a:r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(µ</a:t>
            </a:r>
            <a:r>
              <a:rPr lang="en-US" sz="1400" baseline="30000" dirty="0" smtClean="0">
                <a:solidFill>
                  <a:schemeClr val="bg1"/>
                </a:solidFill>
                <a:latin typeface="Comic Sans MS" pitchFamily="66" charset="0"/>
              </a:rPr>
              <a:t>*</a:t>
            </a:r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,</a:t>
            </a:r>
            <a:r>
              <a:rPr lang="el-GR" sz="1400" dirty="0" smtClean="0">
                <a:solidFill>
                  <a:schemeClr val="bg1"/>
                </a:solidFill>
                <a:latin typeface="Comic Sans MS" pitchFamily="66" charset="0"/>
              </a:rPr>
              <a:t>ρ</a:t>
            </a:r>
            <a:r>
              <a:rPr lang="el-GR" sz="1400" baseline="30000" dirty="0" smtClean="0">
                <a:solidFill>
                  <a:schemeClr val="bg1"/>
                </a:solidFill>
                <a:latin typeface="Comic Sans MS" pitchFamily="66" charset="0"/>
              </a:rPr>
              <a:t>*</a:t>
            </a:r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,T</a:t>
            </a:r>
            <a:r>
              <a:rPr lang="en-US" sz="1400" baseline="30000" dirty="0" smtClean="0">
                <a:solidFill>
                  <a:schemeClr val="bg1"/>
                </a:solidFill>
                <a:latin typeface="Comic Sans MS" pitchFamily="66" charset="0"/>
              </a:rPr>
              <a:t>*</a:t>
            </a:r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)</a:t>
            </a:r>
            <a:endParaRPr lang="en-US" sz="14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1" name="Picture 20" descr="scanne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2133600"/>
            <a:ext cx="3103419" cy="3200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90600" y="56388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Comic Sans MS" pitchFamily="66" charset="0"/>
              </a:rPr>
              <a:t>(</a:t>
            </a:r>
            <a:r>
              <a:rPr lang="en-US" sz="1400" dirty="0" err="1" smtClean="0">
                <a:solidFill>
                  <a:srgbClr val="002060"/>
                </a:solidFill>
                <a:latin typeface="Comic Sans MS" pitchFamily="66" charset="0"/>
              </a:rPr>
              <a:t>Eggleton</a:t>
            </a:r>
            <a:r>
              <a:rPr lang="en-US" sz="1400" dirty="0" smtClean="0">
                <a:solidFill>
                  <a:srgbClr val="002060"/>
                </a:solidFill>
                <a:latin typeface="Comic Sans MS" pitchFamily="66" charset="0"/>
              </a:rPr>
              <a:t> et al., 2006)</a:t>
            </a:r>
            <a:endParaRPr lang="en-US" sz="14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328516"/>
              </p:ext>
            </p:extLst>
          </p:nvPr>
        </p:nvGraphicFramePr>
        <p:xfrm>
          <a:off x="4762500" y="1981200"/>
          <a:ext cx="25908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4" name="Equation" r:id="rId7" imgW="1701800" imgH="444500" progId="Equation.3">
                  <p:embed/>
                </p:oleObj>
              </mc:Choice>
              <mc:Fallback>
                <p:oleObj name="Equation" r:id="rId7" imgW="1701800" imgH="4445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0" y="1981200"/>
                        <a:ext cx="2590800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4800600" y="2743200"/>
          <a:ext cx="2084439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5" name="Equation" r:id="rId9" imgW="1346040" imgH="393480" progId="Equation.3">
                  <p:embed/>
                </p:oleObj>
              </mc:Choice>
              <mc:Fallback>
                <p:oleObj name="Equation" r:id="rId9" imgW="1346040" imgH="393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743200"/>
                        <a:ext cx="2084439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4800600" y="3429000"/>
          <a:ext cx="1981200" cy="633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6" name="Equation" r:id="rId11" imgW="1231560" imgH="393480" progId="Equation.3">
                  <p:embed/>
                </p:oleObj>
              </mc:Choice>
              <mc:Fallback>
                <p:oleObj name="Equation" r:id="rId11" imgW="1231560" imgH="3934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429000"/>
                        <a:ext cx="1981200" cy="6331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4343400" y="4724400"/>
          <a:ext cx="39052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7" name="Equation" r:id="rId13" imgW="2603160" imgH="457200" progId="Equation.3">
                  <p:embed/>
                </p:oleObj>
              </mc:Choice>
              <mc:Fallback>
                <p:oleObj name="Equation" r:id="rId13" imgW="2603160" imgH="457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724400"/>
                        <a:ext cx="39052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572000" y="4343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Linear-theory approximation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6800" y="1524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Boussinesq</a:t>
            </a:r>
            <a:r>
              <a:rPr lang="en-US" dirty="0" smtClean="0">
                <a:latin typeface="Comic Sans MS" pitchFamily="66" charset="0"/>
              </a:rPr>
              <a:t> equations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95800" y="5562600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The main uncertainty is the aspect ratio a</a:t>
            </a:r>
            <a:endParaRPr lang="en-US" sz="1400" dirty="0"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3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8650" y="22860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>
                <a:solidFill>
                  <a:srgbClr val="FF0000"/>
                </a:solidFill>
                <a:latin typeface="Comic Sans MS" pitchFamily="66" charset="0"/>
              </a:rPr>
              <a:t>Thermohaline</a:t>
            </a:r>
            <a:r>
              <a:rPr lang="en-US" u="sng" dirty="0" smtClean="0">
                <a:solidFill>
                  <a:srgbClr val="FF0000"/>
                </a:solidFill>
                <a:latin typeface="Comic Sans MS" pitchFamily="66" charset="0"/>
              </a:rPr>
              <a:t> convection as a mechanism for extra mixing in RGB stars</a:t>
            </a:r>
            <a:endParaRPr lang="en-US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BG12FG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1400" y="5105400"/>
            <a:ext cx="1560723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81200" y="571500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Reaction 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3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He(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3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He,2p)</a:t>
            </a:r>
            <a:r>
              <a:rPr lang="en-US" sz="1600" baseline="30000" dirty="0" smtClean="0">
                <a:solidFill>
                  <a:schemeClr val="bg1"/>
                </a:solidFill>
                <a:latin typeface="Comic Sans MS" pitchFamily="66" charset="0"/>
              </a:rPr>
              <a:t>4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He decreases µ locally by</a:t>
            </a:r>
            <a:r>
              <a:rPr lang="el-GR" sz="1600" dirty="0" smtClean="0">
                <a:solidFill>
                  <a:schemeClr val="bg1"/>
                </a:solidFill>
                <a:latin typeface="Comic Sans MS" pitchFamily="66" charset="0"/>
              </a:rPr>
              <a:t>Δµ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l-GR" sz="1600" dirty="0" smtClean="0">
                <a:solidFill>
                  <a:schemeClr val="bg1"/>
                </a:solidFill>
                <a:latin typeface="Comic Sans MS" pitchFamily="66" charset="0"/>
              </a:rPr>
              <a:t>≈</a:t>
            </a:r>
            <a:r>
              <a:rPr lang="en-US" sz="1600" dirty="0" smtClean="0">
                <a:solidFill>
                  <a:schemeClr val="bg1"/>
                </a:solidFill>
                <a:latin typeface="Comic Sans MS" pitchFamily="66" charset="0"/>
              </a:rPr>
              <a:t> −0.0001</a:t>
            </a:r>
            <a:endParaRPr lang="en-US" sz="1600" baseline="300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" y="838200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The RGB </a:t>
            </a:r>
            <a:r>
              <a:rPr lang="en-US" sz="1400" dirty="0" err="1" smtClean="0">
                <a:latin typeface="Comic Sans MS" pitchFamily="66" charset="0"/>
              </a:rPr>
              <a:t>thermohaline</a:t>
            </a:r>
            <a:r>
              <a:rPr lang="en-US" sz="1400" dirty="0" smtClean="0">
                <a:latin typeface="Comic Sans MS" pitchFamily="66" charset="0"/>
              </a:rPr>
              <a:t> convection is driven by a small difference in µ between a fluid parcel and its surrounding medium because the atomic diffusivity </a:t>
            </a:r>
            <a:r>
              <a:rPr lang="en-US" sz="1400" dirty="0" err="1" smtClean="0">
                <a:latin typeface="Lucida Grande"/>
                <a:ea typeface="Lucida Grande"/>
                <a:cs typeface="Lucida Grande"/>
              </a:rPr>
              <a:t>ν</a:t>
            </a:r>
            <a:r>
              <a:rPr lang="en-US" sz="1400" dirty="0" smtClean="0">
                <a:latin typeface="Comic Sans MS" pitchFamily="66" charset="0"/>
              </a:rPr>
              <a:t> is much lower than the heat diffusivity K. It develops when µ decreases with depth (usually, µ increases with depth in stars)</a:t>
            </a:r>
            <a:endParaRPr lang="en-US" sz="1400" dirty="0"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7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8650" y="22860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>
                <a:solidFill>
                  <a:srgbClr val="FF0000"/>
                </a:solidFill>
                <a:latin typeface="Comic Sans MS" pitchFamily="66" charset="0"/>
              </a:rPr>
              <a:t>Thermohaline</a:t>
            </a:r>
            <a:r>
              <a:rPr lang="en-US" u="sng" dirty="0" smtClean="0">
                <a:solidFill>
                  <a:srgbClr val="FF0000"/>
                </a:solidFill>
                <a:latin typeface="Comic Sans MS" pitchFamily="66" charset="0"/>
              </a:rPr>
              <a:t> convection as a mechanism for extra mixing in RGB stars</a:t>
            </a:r>
            <a:endParaRPr lang="en-US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BG12FG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1400" y="5105400"/>
            <a:ext cx="1560723" cy="1524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6700" y="838200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The RGB </a:t>
            </a:r>
            <a:r>
              <a:rPr lang="en-US" sz="1400" dirty="0" err="1" smtClean="0">
                <a:latin typeface="Comic Sans MS" pitchFamily="66" charset="0"/>
              </a:rPr>
              <a:t>thermohaline</a:t>
            </a:r>
            <a:r>
              <a:rPr lang="en-US" sz="1400" dirty="0" smtClean="0">
                <a:latin typeface="Comic Sans MS" pitchFamily="66" charset="0"/>
              </a:rPr>
              <a:t> convection is driven by a small difference in µ between a fluid parcel and its surrounding medium because the atomic diffusivity </a:t>
            </a:r>
            <a:r>
              <a:rPr lang="en-US" sz="1400" dirty="0" err="1" smtClean="0">
                <a:latin typeface="Lucida Grande"/>
                <a:ea typeface="Lucida Grande"/>
                <a:cs typeface="Lucida Grande"/>
              </a:rPr>
              <a:t>ν</a:t>
            </a:r>
            <a:r>
              <a:rPr lang="en-US" sz="1400" dirty="0" smtClean="0">
                <a:latin typeface="Comic Sans MS" pitchFamily="66" charset="0"/>
                <a:sym typeface="Mathematica1"/>
              </a:rPr>
              <a:t> </a:t>
            </a:r>
            <a:r>
              <a:rPr lang="en-US" sz="1400" dirty="0" smtClean="0">
                <a:latin typeface="Comic Sans MS" pitchFamily="66" charset="0"/>
              </a:rPr>
              <a:t>is much lower than the heat diffusivity K. It develops when µ decreases with depth (usually, µ increases with depth in stars)</a:t>
            </a:r>
            <a:endParaRPr lang="en-US" sz="1400" dirty="0"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495300"/>
            <a:ext cx="8229600" cy="586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" y="775901"/>
            <a:ext cx="7848600" cy="50167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omic Sans MS" pitchFamily="66" charset="0"/>
              </a:rPr>
              <a:t>Contents</a:t>
            </a:r>
          </a:p>
          <a:p>
            <a:endParaRPr lang="en-US" sz="2000" dirty="0" smtClean="0">
              <a:solidFill>
                <a:schemeClr val="bg1"/>
              </a:solidFill>
              <a:latin typeface="Comic Sans MS" pitchFamily="66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Comic Sans MS" pitchFamily="66" charset="0"/>
            </a:endParaRPr>
          </a:p>
          <a:p>
            <a:pPr marL="342900" indent="-342900"/>
            <a:r>
              <a:rPr lang="en-US" dirty="0" smtClean="0">
                <a:solidFill>
                  <a:schemeClr val="bg1"/>
                </a:solidFill>
                <a:latin typeface="Comic Sans MS" pitchFamily="66" charset="0"/>
              </a:rPr>
              <a:t>1.   Animated introduction to the mixing events in low-mass stars on the red giant branch (RGB): convective first dredge-up and extra mixing above the bump luminosity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bg1"/>
              </a:solidFill>
              <a:latin typeface="Comic Sans MS" pitchFamily="66" charset="0"/>
            </a:endParaRP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bg1"/>
              </a:solidFill>
              <a:latin typeface="Comic Sans MS" pitchFamily="66" charset="0"/>
            </a:endParaRPr>
          </a:p>
          <a:p>
            <a:pPr marL="342900" indent="-342900">
              <a:buAutoNum type="arabicPeriod" startAt="2"/>
            </a:pPr>
            <a:r>
              <a:rPr lang="en-US" dirty="0" err="1" smtClean="0">
                <a:solidFill>
                  <a:schemeClr val="bg1"/>
                </a:solidFill>
                <a:latin typeface="Comic Sans MS" pitchFamily="66" charset="0"/>
              </a:rPr>
              <a:t>Thermohaline</a:t>
            </a:r>
            <a:r>
              <a:rPr lang="en-US" dirty="0" smtClean="0">
                <a:solidFill>
                  <a:schemeClr val="bg1"/>
                </a:solidFill>
                <a:latin typeface="Comic Sans MS" pitchFamily="66" charset="0"/>
              </a:rPr>
              <a:t> convection as a mechanism for the RGB extra mixing: linear-theory approximation and its uncertainties</a:t>
            </a:r>
          </a:p>
          <a:p>
            <a:pPr marL="342900" indent="-342900">
              <a:buAutoNum type="arabicPeriod" startAt="2"/>
            </a:pPr>
            <a:endParaRPr lang="en-US" dirty="0" smtClean="0">
              <a:solidFill>
                <a:schemeClr val="bg1"/>
              </a:solidFill>
              <a:latin typeface="Comic Sans MS" pitchFamily="66" charset="0"/>
            </a:endParaRPr>
          </a:p>
          <a:p>
            <a:pPr marL="342900" indent="-342900">
              <a:buAutoNum type="arabicPeriod" startAt="2"/>
            </a:pPr>
            <a:endParaRPr lang="en-US" dirty="0" smtClean="0">
              <a:solidFill>
                <a:schemeClr val="bg1"/>
              </a:solidFill>
              <a:latin typeface="Comic Sans MS" pitchFamily="66" charset="0"/>
            </a:endParaRPr>
          </a:p>
          <a:p>
            <a:pPr marL="342900" indent="-342900">
              <a:buAutoNum type="arabicPeriod" startAt="2"/>
            </a:pPr>
            <a:r>
              <a:rPr lang="en-US" dirty="0" smtClean="0">
                <a:solidFill>
                  <a:schemeClr val="bg1"/>
                </a:solidFill>
                <a:latin typeface="Comic Sans MS" pitchFamily="66" charset="0"/>
              </a:rPr>
              <a:t>Testing the hypothesis of RGB </a:t>
            </a:r>
            <a:r>
              <a:rPr lang="en-US" dirty="0" err="1" smtClean="0">
                <a:solidFill>
                  <a:schemeClr val="bg1"/>
                </a:solidFill>
                <a:latin typeface="Comic Sans MS" pitchFamily="66" charset="0"/>
              </a:rPr>
              <a:t>thermohaline</a:t>
            </a:r>
            <a:r>
              <a:rPr lang="en-US" dirty="0" smtClean="0">
                <a:solidFill>
                  <a:schemeClr val="bg1"/>
                </a:solidFill>
                <a:latin typeface="Comic Sans MS" pitchFamily="66" charset="0"/>
              </a:rPr>
              <a:t> mixing with 2D and 3D numerical simulations </a:t>
            </a:r>
          </a:p>
          <a:p>
            <a:pPr marL="342900" indent="-342900">
              <a:buAutoNum type="arabicPeriod" startAt="2"/>
            </a:pPr>
            <a:endParaRPr lang="en-US" dirty="0" smtClean="0">
              <a:solidFill>
                <a:schemeClr val="bg1"/>
              </a:solidFill>
              <a:latin typeface="Comic Sans MS" pitchFamily="66" charset="0"/>
            </a:endParaRPr>
          </a:p>
          <a:p>
            <a:pPr marL="342900" indent="-342900">
              <a:buAutoNum type="arabicPeriod" startAt="2"/>
            </a:pPr>
            <a:endParaRPr lang="en-US" dirty="0" smtClean="0">
              <a:solidFill>
                <a:schemeClr val="bg1"/>
              </a:solidFill>
              <a:latin typeface="Comic Sans MS" pitchFamily="66" charset="0"/>
            </a:endParaRPr>
          </a:p>
          <a:p>
            <a:pPr marL="342900" indent="-342900">
              <a:buAutoNum type="arabicPeriod" startAt="2"/>
            </a:pPr>
            <a:r>
              <a:rPr lang="en-US" dirty="0" smtClean="0">
                <a:solidFill>
                  <a:schemeClr val="bg1"/>
                </a:solidFill>
                <a:latin typeface="Comic Sans MS" pitchFamily="66" charset="0"/>
              </a:rPr>
              <a:t>Are there any prospects for a solution?</a:t>
            </a:r>
            <a:endParaRPr lang="en-US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4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5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8650" y="22860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>
                <a:solidFill>
                  <a:srgbClr val="FF0000"/>
                </a:solidFill>
                <a:latin typeface="Comic Sans MS" pitchFamily="66" charset="0"/>
              </a:rPr>
              <a:t>Thermohaline</a:t>
            </a:r>
            <a:r>
              <a:rPr lang="en-US" u="sng" dirty="0" smtClean="0">
                <a:solidFill>
                  <a:srgbClr val="FF0000"/>
                </a:solidFill>
                <a:latin typeface="Comic Sans MS" pitchFamily="66" charset="0"/>
              </a:rPr>
              <a:t> convection as a mechanism for extra mixing in RGB stars</a:t>
            </a:r>
            <a:endParaRPr lang="en-US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BG12FG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1400" y="5105400"/>
            <a:ext cx="1560723" cy="1524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05000" y="5638800"/>
            <a:ext cx="3962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81200" y="57150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Reaction </a:t>
            </a:r>
            <a:r>
              <a:rPr lang="en-US" sz="1400" baseline="30000" dirty="0" smtClean="0">
                <a:solidFill>
                  <a:schemeClr val="bg1"/>
                </a:solidFill>
                <a:latin typeface="Comic Sans MS" pitchFamily="66" charset="0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He(</a:t>
            </a:r>
            <a:r>
              <a:rPr lang="en-US" sz="1400" baseline="30000" dirty="0" smtClean="0">
                <a:solidFill>
                  <a:schemeClr val="bg1"/>
                </a:solidFill>
                <a:latin typeface="Comic Sans MS" pitchFamily="66" charset="0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He,2p)</a:t>
            </a:r>
            <a:r>
              <a:rPr lang="en-US" sz="1400" baseline="30000" dirty="0" smtClean="0">
                <a:solidFill>
                  <a:schemeClr val="bg1"/>
                </a:solidFill>
                <a:latin typeface="Comic Sans MS" pitchFamily="66" charset="0"/>
              </a:rPr>
              <a:t>4</a:t>
            </a:r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He decreases µ locally by |</a:t>
            </a:r>
            <a:r>
              <a:rPr lang="el-GR" sz="1400" dirty="0" smtClean="0">
                <a:solidFill>
                  <a:schemeClr val="bg1"/>
                </a:solidFill>
                <a:latin typeface="Comic Sans MS" pitchFamily="66" charset="0"/>
              </a:rPr>
              <a:t>Δµ</a:t>
            </a:r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 | </a:t>
            </a:r>
            <a:r>
              <a:rPr lang="el-GR" sz="1400" dirty="0" smtClean="0">
                <a:solidFill>
                  <a:schemeClr val="bg1"/>
                </a:solidFill>
                <a:latin typeface="Comic Sans MS" pitchFamily="66" charset="0"/>
              </a:rPr>
              <a:t>‹</a:t>
            </a:r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 0.0001  (</a:t>
            </a:r>
            <a:r>
              <a:rPr lang="en-US" sz="1400" dirty="0" err="1" smtClean="0">
                <a:solidFill>
                  <a:schemeClr val="bg1"/>
                </a:solidFill>
                <a:latin typeface="Comic Sans MS" pitchFamily="66" charset="0"/>
              </a:rPr>
              <a:t>Eggleton</a:t>
            </a:r>
            <a:r>
              <a:rPr lang="en-US" sz="1400" dirty="0" smtClean="0">
                <a:solidFill>
                  <a:schemeClr val="bg1"/>
                </a:solidFill>
                <a:latin typeface="Comic Sans MS" pitchFamily="66" charset="0"/>
              </a:rPr>
              <a:t> et al. 2006)</a:t>
            </a:r>
            <a:endParaRPr lang="en-US" sz="1400" baseline="300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" y="838200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The RGB </a:t>
            </a:r>
            <a:r>
              <a:rPr lang="en-US" sz="1400" dirty="0" err="1" smtClean="0">
                <a:latin typeface="Comic Sans MS" pitchFamily="66" charset="0"/>
              </a:rPr>
              <a:t>thermohaline</a:t>
            </a:r>
            <a:r>
              <a:rPr lang="en-US" sz="1400" dirty="0" smtClean="0">
                <a:latin typeface="Comic Sans MS" pitchFamily="66" charset="0"/>
              </a:rPr>
              <a:t> convection is driven by a small difference in µ between a fluid parcel and its surrounding medium because the atomic diffusivity </a:t>
            </a:r>
            <a:r>
              <a:rPr lang="en-US" sz="1400" dirty="0" smtClean="0">
                <a:latin typeface="Comic Sans MS" pitchFamily="66" charset="0"/>
                <a:sym typeface="Mathematica1"/>
              </a:rPr>
              <a:t></a:t>
            </a:r>
            <a:r>
              <a:rPr lang="en-US" sz="1400" dirty="0" smtClean="0">
                <a:latin typeface="Comic Sans MS" pitchFamily="66" charset="0"/>
              </a:rPr>
              <a:t> is much lower than the heat diffusivity K. It develops when µ decreases with depth (usually, µ increases with depth in stars)</a:t>
            </a:r>
            <a:endParaRPr lang="en-US" sz="1400" dirty="0"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371600"/>
            <a:ext cx="6248400" cy="47019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10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mic Sans MS" pitchFamily="66" charset="0"/>
              </a:rPr>
              <a:t>Gratton</a:t>
            </a:r>
            <a:r>
              <a:rPr lang="en-US" sz="1400" dirty="0" smtClean="0">
                <a:latin typeface="Comic Sans MS" pitchFamily="66" charset="0"/>
              </a:rPr>
              <a:t> et al. (2000) observations can be reproduced with the linear-theory approximation for the RGB </a:t>
            </a:r>
            <a:r>
              <a:rPr lang="en-US" sz="1400" dirty="0" err="1" smtClean="0">
                <a:latin typeface="Comic Sans MS" pitchFamily="66" charset="0"/>
              </a:rPr>
              <a:t>thermohaline</a:t>
            </a:r>
            <a:r>
              <a:rPr lang="en-US" sz="1400" dirty="0" smtClean="0">
                <a:latin typeface="Comic Sans MS" pitchFamily="66" charset="0"/>
              </a:rPr>
              <a:t> mixing only if a&gt;7 (blue curves). Aspect ratios can be estimated accurately enough only with direct numerical simulations that solve the </a:t>
            </a:r>
            <a:r>
              <a:rPr lang="en-US" sz="1400" dirty="0" err="1" smtClean="0">
                <a:latin typeface="Comic Sans MS" pitchFamily="66" charset="0"/>
              </a:rPr>
              <a:t>Boussinesq</a:t>
            </a:r>
            <a:r>
              <a:rPr lang="en-US" sz="1400" dirty="0" smtClean="0">
                <a:latin typeface="Comic Sans MS" pitchFamily="66" charset="0"/>
              </a:rPr>
              <a:t> equations</a:t>
            </a:r>
            <a:endParaRPr lang="en-US" sz="14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xample2DOcean1.6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52400" y="2057400"/>
            <a:ext cx="4394200" cy="3295650"/>
          </a:xfrm>
          <a:prstGeom prst="rect">
            <a:avLst/>
          </a:prstGeom>
        </p:spPr>
      </p:pic>
      <p:pic>
        <p:nvPicPr>
          <p:cNvPr id="3" name="example2DRGB1700.avi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572000" y="2057400"/>
            <a:ext cx="4419600" cy="3314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858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2D numerical simulations of </a:t>
            </a:r>
            <a:r>
              <a:rPr lang="en-US" sz="1600" dirty="0" err="1" smtClean="0">
                <a:latin typeface="Comic Sans MS" pitchFamily="66" charset="0"/>
              </a:rPr>
              <a:t>thermohaline</a:t>
            </a:r>
            <a:r>
              <a:rPr lang="en-US" sz="1600" dirty="0" smtClean="0">
                <a:latin typeface="Comic Sans MS" pitchFamily="66" charset="0"/>
              </a:rPr>
              <a:t> convection in the oceanic and RGB cases (a change of color from red to blue corresponds to an increase of S and µ)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5638800"/>
            <a:ext cx="13716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Salinity field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5638800"/>
            <a:ext cx="2590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Mean molecular weight field</a:t>
            </a:r>
            <a:endParaRPr lang="en-US" sz="14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ksRGB1700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914400"/>
            <a:ext cx="6577200" cy="49493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381000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2D results: diffusion coefficient (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red</a:t>
            </a:r>
            <a:r>
              <a:rPr lang="en-US" sz="1600" dirty="0" smtClean="0">
                <a:latin typeface="Comic Sans MS" pitchFamily="66" charset="0"/>
              </a:rPr>
              <a:t>) is too small but it increases with viscosity, provided that horizontal mixing remains slow</a:t>
            </a:r>
            <a:endParaRPr lang="en-US" sz="16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xampleOcean3Dres_160x320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52400" y="2057400"/>
            <a:ext cx="4368800" cy="3276600"/>
          </a:xfrm>
          <a:prstGeom prst="rect">
            <a:avLst/>
          </a:prstGeom>
        </p:spPr>
      </p:pic>
      <p:pic>
        <p:nvPicPr>
          <p:cNvPr id="6" name="exampleRGB3Dres_160x320.avi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622800" y="2057400"/>
            <a:ext cx="4368800" cy="327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457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3D numerical simulations of the oceanic and RGB </a:t>
            </a:r>
            <a:r>
              <a:rPr lang="en-US" dirty="0" err="1" smtClean="0">
                <a:latin typeface="Comic Sans MS" pitchFamily="66" charset="0"/>
              </a:rPr>
              <a:t>thermohaline</a:t>
            </a:r>
            <a:r>
              <a:rPr lang="en-US" dirty="0" smtClean="0">
                <a:latin typeface="Comic Sans MS" pitchFamily="66" charset="0"/>
              </a:rPr>
              <a:t> convection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0200" y="16002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Ocean (S)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2200" y="16002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RGB (µ)</a:t>
            </a:r>
            <a:endParaRPr lang="en-US" sz="16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cean3dvs2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457200"/>
            <a:ext cx="3746670" cy="2819400"/>
          </a:xfrm>
          <a:prstGeom prst="rect">
            <a:avLst/>
          </a:prstGeom>
        </p:spPr>
      </p:pic>
      <p:pic>
        <p:nvPicPr>
          <p:cNvPr id="6" name="Picture 5" descr="RGB3dvs2d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457200"/>
            <a:ext cx="3757800" cy="2827776"/>
          </a:xfrm>
          <a:prstGeom prst="rect">
            <a:avLst/>
          </a:prstGeom>
        </p:spPr>
      </p:pic>
      <p:pic>
        <p:nvPicPr>
          <p:cNvPr id="7" name="Picture 6" descr="Ocean3Dres_160x320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3657600"/>
            <a:ext cx="3538223" cy="2667001"/>
          </a:xfrm>
          <a:prstGeom prst="rect">
            <a:avLst/>
          </a:prstGeom>
        </p:spPr>
      </p:pic>
      <p:pic>
        <p:nvPicPr>
          <p:cNvPr id="8" name="Picture 7" descr="RGB3Dres_128x256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000" y="3657600"/>
            <a:ext cx="3581400" cy="2699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calc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99" y="3352800"/>
            <a:ext cx="4000773" cy="3004473"/>
          </a:xfrm>
          <a:prstGeom prst="rect">
            <a:avLst/>
          </a:prstGeom>
        </p:spPr>
      </p:pic>
      <p:pic>
        <p:nvPicPr>
          <p:cNvPr id="7" name="Picture 6" descr="Pecalcf1000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5800" y="3429000"/>
            <a:ext cx="3997615" cy="3002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228600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mic Sans MS" pitchFamily="66" charset="0"/>
              </a:rPr>
              <a:t>Peclet</a:t>
            </a:r>
            <a:r>
              <a:rPr lang="en-US" sz="1400" dirty="0" smtClean="0">
                <a:latin typeface="Comic Sans MS" pitchFamily="66" charset="0"/>
              </a:rPr>
              <a:t> number is the ratio of </a:t>
            </a:r>
            <a:r>
              <a:rPr lang="en-US" sz="1400" dirty="0" err="1" smtClean="0">
                <a:latin typeface="Lucida Grande"/>
                <a:ea typeface="Lucida Grande"/>
                <a:cs typeface="Lucida Grande"/>
              </a:rPr>
              <a:t>ν</a:t>
            </a:r>
            <a:r>
              <a:rPr lang="en-US" sz="1400" dirty="0" smtClean="0">
                <a:latin typeface="Comic Sans MS" pitchFamily="66" charset="0"/>
                <a:sym typeface="Mathematica1"/>
              </a:rPr>
              <a:t>/K, where the turbulent diffusivity (viscosity) </a:t>
            </a:r>
            <a:r>
              <a:rPr lang="en-US" sz="1400" dirty="0" err="1" smtClean="0">
                <a:latin typeface="Lucida Grande"/>
                <a:ea typeface="Lucida Grande"/>
                <a:cs typeface="Lucida Grande"/>
                <a:sym typeface="Mathematica1"/>
              </a:rPr>
              <a:t>ν</a:t>
            </a:r>
            <a:r>
              <a:rPr lang="en-US" sz="1400" dirty="0" smtClean="0">
                <a:latin typeface="Comic Sans MS" pitchFamily="66" charset="0"/>
                <a:sym typeface="Mathematica1"/>
              </a:rPr>
              <a:t> may come from different sources. In particular, it may originate from shear (K-H) instability caused by differential rotation of the </a:t>
            </a:r>
            <a:r>
              <a:rPr lang="en-US" sz="1400" dirty="0" err="1" smtClean="0">
                <a:latin typeface="Comic Sans MS" pitchFamily="66" charset="0"/>
                <a:sym typeface="Mathematica1"/>
              </a:rPr>
              <a:t>radiative</a:t>
            </a:r>
            <a:r>
              <a:rPr lang="en-US" sz="1400" dirty="0" smtClean="0">
                <a:latin typeface="Comic Sans MS" pitchFamily="66" charset="0"/>
                <a:sym typeface="Mathematica1"/>
              </a:rPr>
              <a:t> zone</a:t>
            </a:r>
            <a:endParaRPr lang="en-US" sz="1400" dirty="0">
              <a:latin typeface="Comic Sans MS" pitchFamily="66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62000" y="1066800"/>
          <a:ext cx="62039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9" name="Equation" r:id="rId5" imgW="4317840" imgH="431640" progId="Equation.3">
                  <p:embed/>
                </p:oleObj>
              </mc:Choice>
              <mc:Fallback>
                <p:oleObj name="Equation" r:id="rId5" imgW="43178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066800"/>
                        <a:ext cx="620395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762000" y="1676400"/>
          <a:ext cx="5562600" cy="587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0" name="Equation" r:id="rId7" imgW="4089240" imgH="431640" progId="Equation.3">
                  <p:embed/>
                </p:oleObj>
              </mc:Choice>
              <mc:Fallback>
                <p:oleObj name="Equation" r:id="rId7" imgW="408924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76400"/>
                        <a:ext cx="5562600" cy="587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762000" y="2133600"/>
          <a:ext cx="742950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1" name="Equation" r:id="rId9" imgW="4863960" imgH="419040" progId="Equation.3">
                  <p:embed/>
                </p:oleObj>
              </mc:Choice>
              <mc:Fallback>
                <p:oleObj name="Equation" r:id="rId9" imgW="4863960" imgH="419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133600"/>
                        <a:ext cx="7429500" cy="639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62000" y="28194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latin typeface="Comic Sans MS" pitchFamily="66" charset="0"/>
              </a:rPr>
              <a:t>So, rotation-induced shear mixing may enhance the viscosity by a factor of 100</a:t>
            </a:r>
            <a:endParaRPr lang="en-US" sz="1400" u="sng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xample2DRGB1700nu100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228600" y="2590800"/>
            <a:ext cx="4267200" cy="3200400"/>
          </a:xfrm>
          <a:prstGeom prst="rect">
            <a:avLst/>
          </a:prstGeom>
        </p:spPr>
      </p:pic>
      <p:pic>
        <p:nvPicPr>
          <p:cNvPr id="6" name="example2DRGB1700nu10000.avi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724400" y="2590800"/>
            <a:ext cx="4191000" cy="3143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6096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itchFamily="66" charset="0"/>
              </a:rPr>
              <a:t>Enhanced (turbulent) viscosity facilitates the growth of salt-fingers by reducing the destructive effect of large-scale instabilities </a:t>
            </a:r>
            <a:endParaRPr lang="en-US" sz="16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43200" y="2286000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Comic Sans MS" pitchFamily="66" charset="0"/>
              </a:rPr>
              <a:t>The End</a:t>
            </a:r>
            <a:endParaRPr lang="en-US" sz="60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8096"/>
            <a:ext cx="8534400" cy="9113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Canonical extra mixing with  </a:t>
            </a:r>
            <a:r>
              <a:rPr lang="en-US" sz="1600" i="1" dirty="0" err="1" smtClean="0"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latin typeface="Comic Sans MS" pitchFamily="66" charset="0"/>
              </a:rPr>
              <a:t>mix</a:t>
            </a:r>
            <a:r>
              <a:rPr lang="en-US" sz="1600" dirty="0" smtClean="0">
                <a:latin typeface="Comic Sans MS" pitchFamily="66" charset="0"/>
              </a:rPr>
              <a:t> =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4 × 10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8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cm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2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s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-1</a:t>
            </a:r>
            <a:r>
              <a:rPr lang="en-US" sz="1600" dirty="0" smtClean="0">
                <a:latin typeface="Comic Sans MS" pitchFamily="66" charset="0"/>
              </a:rPr>
              <a:t>      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Enhanced extra mixing with  </a:t>
            </a:r>
            <a:r>
              <a:rPr lang="en-US" sz="1600" i="1" dirty="0" err="1" smtClean="0"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latin typeface="Comic Sans MS" pitchFamily="66" charset="0"/>
              </a:rPr>
              <a:t>mix</a:t>
            </a:r>
            <a:r>
              <a:rPr lang="en-US" sz="1600" dirty="0" smtClean="0">
                <a:latin typeface="Comic Sans MS" pitchFamily="66" charset="0"/>
              </a:rPr>
              <a:t> =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4 × 10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10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cm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2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s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-1</a:t>
            </a:r>
            <a:r>
              <a:rPr lang="en-US" sz="1600" dirty="0" smtClean="0">
                <a:latin typeface="Comic Sans MS" pitchFamily="66" charset="0"/>
              </a:rPr>
              <a:t> 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9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57375" y="228600"/>
            <a:ext cx="542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Enhanced EM in rapidly rotating Li-rich K giants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900" y="5638800"/>
            <a:ext cx="541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3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He(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4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He,</a:t>
            </a:r>
            <a:r>
              <a:rPr lang="el-GR" sz="1600" dirty="0" smtClean="0">
                <a:solidFill>
                  <a:srgbClr val="002060"/>
                </a:solidFill>
                <a:latin typeface="Comic Sans MS" pitchFamily="66" charset="0"/>
              </a:rPr>
              <a:t>γ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)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7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Be(e,</a:t>
            </a:r>
            <a:r>
              <a:rPr lang="el-GR" sz="1600" dirty="0" smtClean="0">
                <a:solidFill>
                  <a:srgbClr val="002060"/>
                </a:solidFill>
                <a:latin typeface="Comic Sans MS" pitchFamily="66" charset="0"/>
              </a:rPr>
              <a:t>ν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)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7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Li   -   Cameron-Fowler mechanism</a:t>
            </a:r>
            <a:endParaRPr lang="en-US" sz="1600" dirty="0">
              <a:solidFill>
                <a:srgbClr val="00206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911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Evolution of a low-mass star in the HR diagram  (</a:t>
            </a:r>
            <a:r>
              <a:rPr lang="en-US" sz="1600" i="1" spc="-150" dirty="0" smtClean="0">
                <a:latin typeface="Comic Sans MS" pitchFamily="66" charset="0"/>
              </a:rPr>
              <a:t>M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0.83</a:t>
            </a:r>
            <a:r>
              <a:rPr lang="en-US" sz="1600" i="1" spc="-150" dirty="0" smtClean="0">
                <a:latin typeface="Comic Sans MS" pitchFamily="66" charset="0"/>
              </a:rPr>
              <a:t>M </a:t>
            </a:r>
            <a:r>
              <a:rPr lang="en-US" sz="1600" baseline="-25000" dirty="0" smtClean="0">
                <a:latin typeface="Comic Sans MS" pitchFamily="66" charset="0"/>
                <a:sym typeface="Wingdings"/>
              </a:rPr>
              <a:t></a:t>
            </a:r>
            <a:r>
              <a:rPr lang="en-US" sz="1600" dirty="0" smtClean="0">
                <a:latin typeface="Comic Sans MS" pitchFamily="66" charset="0"/>
              </a:rPr>
              <a:t>,  </a:t>
            </a:r>
            <a:r>
              <a:rPr lang="en-US" sz="1600" i="1" spc="-150" dirty="0" smtClean="0">
                <a:latin typeface="Comic Sans MS" pitchFamily="66" charset="0"/>
              </a:rPr>
              <a:t>Z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0.0015)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Changes of abundance profiles inside the star that drive its evolution</a:t>
            </a:r>
            <a:endParaRPr lang="en-US" sz="1600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65760" y="137160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37160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7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0600" y="586740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  <a:latin typeface="Comic Sans MS" pitchFamily="66" charset="0"/>
              </a:rPr>
              <a:t>Data points are field stars with </a:t>
            </a:r>
            <a:r>
              <a:rPr lang="en-US" sz="1200" i="1" dirty="0" smtClean="0">
                <a:solidFill>
                  <a:srgbClr val="00B050"/>
                </a:solidFill>
                <a:latin typeface="Comic Sans MS" pitchFamily="66" charset="0"/>
              </a:rPr>
              <a:t>M</a:t>
            </a:r>
            <a:r>
              <a:rPr lang="en-US" sz="1200" dirty="0" smtClean="0">
                <a:solidFill>
                  <a:srgbClr val="00B050"/>
                </a:solidFill>
                <a:latin typeface="Comic Sans MS" pitchFamily="66" charset="0"/>
              </a:rPr>
              <a:t> = 0.8 – 0.9</a:t>
            </a:r>
            <a:r>
              <a:rPr lang="en-US" sz="1200" i="1" dirty="0" smtClean="0">
                <a:solidFill>
                  <a:srgbClr val="00B050"/>
                </a:solidFill>
                <a:latin typeface="Comic Sans MS" pitchFamily="66" charset="0"/>
              </a:rPr>
              <a:t>M</a:t>
            </a:r>
            <a:r>
              <a:rPr lang="en-US" sz="1200" baseline="-25000" dirty="0" smtClean="0">
                <a:solidFill>
                  <a:srgbClr val="00B050"/>
                </a:solidFill>
                <a:latin typeface="Comic Sans MS" pitchFamily="66" charset="0"/>
                <a:sym typeface="Wingdings"/>
              </a:rPr>
              <a:t></a:t>
            </a:r>
            <a:r>
              <a:rPr lang="en-US" sz="1200" dirty="0" smtClean="0">
                <a:solidFill>
                  <a:srgbClr val="00B050"/>
                </a:solidFill>
                <a:latin typeface="Comic Sans MS" pitchFamily="66" charset="0"/>
                <a:sym typeface="Wingdings"/>
              </a:rPr>
              <a:t>, </a:t>
            </a:r>
            <a:r>
              <a:rPr lang="en-US" sz="1200" i="1" dirty="0" smtClean="0">
                <a:solidFill>
                  <a:srgbClr val="00B050"/>
                </a:solidFill>
                <a:latin typeface="Comic Sans MS" pitchFamily="66" charset="0"/>
                <a:sym typeface="Wingdings"/>
              </a:rPr>
              <a:t>Z</a:t>
            </a:r>
            <a:r>
              <a:rPr lang="en-US" sz="1200" dirty="0" smtClean="0">
                <a:solidFill>
                  <a:srgbClr val="00B050"/>
                </a:solidFill>
                <a:latin typeface="Comic Sans MS" pitchFamily="66" charset="0"/>
                <a:sym typeface="Wingdings"/>
              </a:rPr>
              <a:t> = 0.0005 – 0.002 </a:t>
            </a:r>
            <a:r>
              <a:rPr lang="en-US" sz="1200" dirty="0" smtClean="0">
                <a:solidFill>
                  <a:srgbClr val="00B050"/>
                </a:solidFill>
                <a:latin typeface="Comic Sans MS" pitchFamily="66" charset="0"/>
              </a:rPr>
              <a:t> from </a:t>
            </a:r>
            <a:r>
              <a:rPr lang="en-US" sz="1200" dirty="0" err="1" smtClean="0">
                <a:solidFill>
                  <a:srgbClr val="00B050"/>
                </a:solidFill>
                <a:latin typeface="Comic Sans MS" pitchFamily="66" charset="0"/>
              </a:rPr>
              <a:t>Gratton</a:t>
            </a:r>
            <a:r>
              <a:rPr lang="en-US" sz="1200" dirty="0" smtClean="0">
                <a:solidFill>
                  <a:srgbClr val="00B050"/>
                </a:solidFill>
                <a:latin typeface="Comic Sans MS" pitchFamily="66" charset="0"/>
              </a:rPr>
              <a:t> et al. (2000)</a:t>
            </a:r>
            <a:endParaRPr lang="en-US" sz="1200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6248400"/>
            <a:ext cx="617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omic Sans MS" pitchFamily="66" charset="0"/>
              </a:rPr>
              <a:t>Arrow</a:t>
            </a:r>
            <a:r>
              <a:rPr lang="en-US" sz="1200" dirty="0" smtClean="0">
                <a:solidFill>
                  <a:srgbClr val="00B050"/>
                </a:solidFill>
                <a:latin typeface="Comic Sans MS" pitchFamily="66" charset="0"/>
              </a:rPr>
              <a:t> in the right panel shows the bottom of convective envelope</a:t>
            </a:r>
            <a:endParaRPr lang="en-US" sz="1200" dirty="0">
              <a:solidFill>
                <a:srgbClr val="00B05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534400" cy="9113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Canonical extra mixing with  </a:t>
            </a:r>
            <a:r>
              <a:rPr lang="en-US" sz="1600" i="1" dirty="0" err="1" smtClean="0"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latin typeface="Comic Sans MS" pitchFamily="66" charset="0"/>
              </a:rPr>
              <a:t>mix</a:t>
            </a:r>
            <a:r>
              <a:rPr lang="en-US" sz="1600" dirty="0" smtClean="0">
                <a:latin typeface="Comic Sans MS" pitchFamily="66" charset="0"/>
              </a:rPr>
              <a:t> =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4 × 10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8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cm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2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s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-1</a:t>
            </a:r>
            <a:r>
              <a:rPr lang="en-US" sz="1600" dirty="0" smtClean="0">
                <a:latin typeface="Comic Sans MS" pitchFamily="66" charset="0"/>
              </a:rPr>
              <a:t>      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Enhanced extra mixing with  </a:t>
            </a:r>
            <a:r>
              <a:rPr lang="en-US" sz="1600" i="1" dirty="0" err="1" smtClean="0"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latin typeface="Comic Sans MS" pitchFamily="66" charset="0"/>
              </a:rPr>
              <a:t>mix</a:t>
            </a:r>
            <a:r>
              <a:rPr lang="en-US" sz="1600" dirty="0" smtClean="0">
                <a:latin typeface="Comic Sans MS" pitchFamily="66" charset="0"/>
              </a:rPr>
              <a:t> =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4 × 10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10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cm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2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s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-1</a:t>
            </a:r>
            <a:r>
              <a:rPr lang="en-US" sz="1600" dirty="0" smtClean="0">
                <a:latin typeface="Comic Sans MS" pitchFamily="66" charset="0"/>
              </a:rPr>
              <a:t> 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3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57375" y="228600"/>
            <a:ext cx="542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Enhanced EM in rapidly rotating Li-rich K giants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900" y="5638800"/>
            <a:ext cx="541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3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He(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4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He,</a:t>
            </a:r>
            <a:r>
              <a:rPr lang="el-GR" sz="1600" dirty="0" smtClean="0">
                <a:solidFill>
                  <a:srgbClr val="002060"/>
                </a:solidFill>
                <a:latin typeface="Comic Sans MS" pitchFamily="66" charset="0"/>
              </a:rPr>
              <a:t>γ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)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7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Be(e,</a:t>
            </a:r>
            <a:r>
              <a:rPr lang="el-GR" sz="1600" dirty="0" smtClean="0">
                <a:solidFill>
                  <a:srgbClr val="002060"/>
                </a:solidFill>
                <a:latin typeface="Comic Sans MS" pitchFamily="66" charset="0"/>
              </a:rPr>
              <a:t>ν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)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7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Li   -   Cameron-Fowler mechanism</a:t>
            </a:r>
            <a:endParaRPr lang="en-US" sz="1600" dirty="0">
              <a:solidFill>
                <a:srgbClr val="00206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534400" cy="9113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Canonical extra mixing with  </a:t>
            </a:r>
            <a:r>
              <a:rPr lang="en-US" sz="1600" i="1" dirty="0" err="1" smtClean="0"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latin typeface="Comic Sans MS" pitchFamily="66" charset="0"/>
              </a:rPr>
              <a:t>mix</a:t>
            </a:r>
            <a:r>
              <a:rPr lang="en-US" sz="1600" dirty="0" smtClean="0">
                <a:latin typeface="Comic Sans MS" pitchFamily="66" charset="0"/>
              </a:rPr>
              <a:t> =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4 × 10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8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cm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2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s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-1</a:t>
            </a:r>
            <a:r>
              <a:rPr lang="en-US" sz="1600" dirty="0" smtClean="0">
                <a:latin typeface="Comic Sans MS" pitchFamily="66" charset="0"/>
              </a:rPr>
              <a:t>      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Enhanced extra mixing with  </a:t>
            </a:r>
            <a:r>
              <a:rPr lang="en-US" sz="1600" i="1" dirty="0" err="1" smtClean="0">
                <a:latin typeface="Comic Sans MS" pitchFamily="66" charset="0"/>
              </a:rPr>
              <a:t>D</a:t>
            </a:r>
            <a:r>
              <a:rPr lang="en-US" sz="1600" baseline="-25000" dirty="0" err="1" smtClean="0">
                <a:latin typeface="Comic Sans MS" pitchFamily="66" charset="0"/>
              </a:rPr>
              <a:t>mix</a:t>
            </a:r>
            <a:r>
              <a:rPr lang="en-US" sz="1600" dirty="0" smtClean="0">
                <a:latin typeface="Comic Sans MS" pitchFamily="66" charset="0"/>
              </a:rPr>
              <a:t> = 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4 × 10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10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cm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2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 s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-1</a:t>
            </a:r>
            <a:r>
              <a:rPr lang="en-US" sz="1600" dirty="0" smtClean="0">
                <a:latin typeface="Comic Sans MS" pitchFamily="66" charset="0"/>
              </a:rPr>
              <a:t> 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81000" y="173736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73736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7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57375" y="228600"/>
            <a:ext cx="542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Enhanced EM in rapidly rotating Li-rich K giants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900" y="5638800"/>
            <a:ext cx="541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3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He(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4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He,</a:t>
            </a:r>
            <a:r>
              <a:rPr lang="el-GR" sz="1600" dirty="0" smtClean="0">
                <a:solidFill>
                  <a:srgbClr val="002060"/>
                </a:solidFill>
                <a:latin typeface="Comic Sans MS" pitchFamily="66" charset="0"/>
              </a:rPr>
              <a:t>γ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)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7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Be(e,</a:t>
            </a:r>
            <a:r>
              <a:rPr lang="el-GR" sz="1600" dirty="0" smtClean="0">
                <a:solidFill>
                  <a:srgbClr val="002060"/>
                </a:solidFill>
                <a:latin typeface="Comic Sans MS" pitchFamily="66" charset="0"/>
              </a:rPr>
              <a:t>ν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)</a:t>
            </a:r>
            <a:r>
              <a:rPr lang="en-US" sz="1600" baseline="30000" dirty="0" smtClean="0">
                <a:solidFill>
                  <a:srgbClr val="002060"/>
                </a:solidFill>
                <a:latin typeface="Comic Sans MS" pitchFamily="66" charset="0"/>
              </a:rPr>
              <a:t>7</a:t>
            </a:r>
            <a:r>
              <a:rPr lang="en-US" sz="1600" dirty="0" smtClean="0">
                <a:solidFill>
                  <a:srgbClr val="002060"/>
                </a:solidFill>
                <a:latin typeface="Comic Sans MS" pitchFamily="66" charset="0"/>
              </a:rPr>
              <a:t>Li   -   Cameron-Fowler mechanism</a:t>
            </a:r>
            <a:endParaRPr lang="en-US" sz="1600" dirty="0">
              <a:solidFill>
                <a:srgbClr val="00206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911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Evolution of a low-mass star in the HR diagram  (</a:t>
            </a:r>
            <a:r>
              <a:rPr lang="en-US" sz="1600" i="1" spc="-150" dirty="0" smtClean="0">
                <a:latin typeface="Comic Sans MS" pitchFamily="66" charset="0"/>
              </a:rPr>
              <a:t>M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0.83</a:t>
            </a:r>
            <a:r>
              <a:rPr lang="en-US" sz="1600" i="1" spc="-150" dirty="0" smtClean="0">
                <a:latin typeface="Comic Sans MS" pitchFamily="66" charset="0"/>
              </a:rPr>
              <a:t>M </a:t>
            </a:r>
            <a:r>
              <a:rPr lang="en-US" sz="1600" baseline="-25000" dirty="0" smtClean="0">
                <a:latin typeface="Comic Sans MS" pitchFamily="66" charset="0"/>
                <a:sym typeface="Wingdings"/>
              </a:rPr>
              <a:t></a:t>
            </a:r>
            <a:r>
              <a:rPr lang="en-US" sz="1600" dirty="0" smtClean="0">
                <a:latin typeface="Comic Sans MS" pitchFamily="66" charset="0"/>
              </a:rPr>
              <a:t>,  </a:t>
            </a:r>
            <a:r>
              <a:rPr lang="en-US" sz="1600" i="1" spc="-150" dirty="0" smtClean="0">
                <a:latin typeface="Comic Sans MS" pitchFamily="66" charset="0"/>
              </a:rPr>
              <a:t>Z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0.0015)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Changes of abundance profiles inside the star that drive its evolution</a:t>
            </a:r>
            <a:endParaRPr lang="en-US" sz="1600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65760" y="137160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371600"/>
            <a:ext cx="3931920" cy="3931920"/>
          </a:xfrm>
        </p:spPr>
      </p:pic>
      <p:sp>
        <p:nvSpPr>
          <p:cNvPr id="13" name="TextBox 12"/>
          <p:cNvSpPr txBox="1"/>
          <p:nvPr/>
        </p:nvSpPr>
        <p:spPr>
          <a:xfrm>
            <a:off x="533400" y="541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when the star approaches the MS, Li is destroyed everywhere except in a thin envelope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on the MS,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He is produced in a wide pocket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after the MS, convection dilutes Li and spreads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He all over the envelope (the 1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st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dredge-up)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a hump in the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13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C profile is engulfed by convection as well, which reduces the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12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C/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13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C ratio</a:t>
            </a:r>
            <a:endParaRPr lang="en-US" sz="1400" dirty="0">
              <a:latin typeface="Comic Sans MS" pitchFamily="66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911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Evolution of a low-mass star in the HR diagram  (</a:t>
            </a:r>
            <a:r>
              <a:rPr lang="en-US" sz="1600" i="1" spc="-150" dirty="0" smtClean="0">
                <a:latin typeface="Comic Sans MS" pitchFamily="66" charset="0"/>
              </a:rPr>
              <a:t>M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0.83</a:t>
            </a:r>
            <a:r>
              <a:rPr lang="en-US" sz="1600" i="1" spc="-150" dirty="0" smtClean="0">
                <a:latin typeface="Comic Sans MS" pitchFamily="66" charset="0"/>
              </a:rPr>
              <a:t>M </a:t>
            </a:r>
            <a:r>
              <a:rPr lang="en-US" sz="1600" baseline="-25000" dirty="0" smtClean="0">
                <a:latin typeface="Comic Sans MS" pitchFamily="66" charset="0"/>
                <a:sym typeface="Wingdings"/>
              </a:rPr>
              <a:t></a:t>
            </a:r>
            <a:r>
              <a:rPr lang="en-US" sz="1600" dirty="0" smtClean="0">
                <a:latin typeface="Comic Sans MS" pitchFamily="66" charset="0"/>
              </a:rPr>
              <a:t>,  </a:t>
            </a:r>
            <a:r>
              <a:rPr lang="en-US" sz="1600" i="1" spc="-150" dirty="0" smtClean="0">
                <a:latin typeface="Comic Sans MS" pitchFamily="66" charset="0"/>
              </a:rPr>
              <a:t>Z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0.0015)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Changes of abundance profiles inside the star that drive its evolution</a:t>
            </a:r>
            <a:endParaRPr lang="en-US" sz="1600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0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65760" y="137160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371600"/>
            <a:ext cx="3931920" cy="3931920"/>
          </a:xfrm>
        </p:spPr>
      </p:pic>
      <p:sp>
        <p:nvSpPr>
          <p:cNvPr id="13" name="TextBox 12"/>
          <p:cNvSpPr txBox="1"/>
          <p:nvPr/>
        </p:nvSpPr>
        <p:spPr>
          <a:xfrm>
            <a:off x="533400" y="5410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when the star approaches the MS, Li is destroyed everywhere except in a thin envelope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on the MS,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He is produced in a wide pocket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after the MS, convection dilutes Li and spreads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He all over the envelope (the 1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st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dredge-up)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a hump in the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13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C profile is engulfed by convection as well, which reduces the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12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C/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13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C ratio</a:t>
            </a:r>
            <a:endParaRPr lang="en-US" sz="1400" dirty="0">
              <a:latin typeface="Comic Sans MS" pitchFamily="66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911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Evolution of a low-mass star in the HR diagram  (</a:t>
            </a:r>
            <a:r>
              <a:rPr lang="en-US" sz="1600" i="1" spc="-150" dirty="0" smtClean="0">
                <a:latin typeface="Comic Sans MS" pitchFamily="66" charset="0"/>
              </a:rPr>
              <a:t>M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0.83</a:t>
            </a:r>
            <a:r>
              <a:rPr lang="en-US" sz="1600" i="1" spc="-150" dirty="0" smtClean="0">
                <a:latin typeface="Comic Sans MS" pitchFamily="66" charset="0"/>
              </a:rPr>
              <a:t>M </a:t>
            </a:r>
            <a:r>
              <a:rPr lang="en-US" sz="1600" baseline="-25000" dirty="0" smtClean="0">
                <a:latin typeface="Comic Sans MS" pitchFamily="66" charset="0"/>
                <a:sym typeface="Wingdings"/>
              </a:rPr>
              <a:t></a:t>
            </a:r>
            <a:r>
              <a:rPr lang="en-US" sz="1600" dirty="0" smtClean="0">
                <a:latin typeface="Comic Sans MS" pitchFamily="66" charset="0"/>
              </a:rPr>
              <a:t>,  </a:t>
            </a:r>
            <a:r>
              <a:rPr lang="en-US" sz="1600" i="1" spc="-150" dirty="0" smtClean="0">
                <a:latin typeface="Comic Sans MS" pitchFamily="66" charset="0"/>
              </a:rPr>
              <a:t>Z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0.0015)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u="sng" dirty="0" smtClean="0">
                <a:latin typeface="Comic Sans MS" pitchFamily="66" charset="0"/>
              </a:rPr>
              <a:t>Changes of the surface abundances produced by the first dredge-up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65760" y="137160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371600"/>
            <a:ext cx="3931920" cy="3931920"/>
          </a:xfrm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911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Evolution of a low-mass star in the HR diagram  (</a:t>
            </a:r>
            <a:r>
              <a:rPr lang="en-US" sz="1600" i="1" spc="-150" dirty="0" smtClean="0">
                <a:latin typeface="Comic Sans MS" pitchFamily="66" charset="0"/>
              </a:rPr>
              <a:t>M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0.83</a:t>
            </a:r>
            <a:r>
              <a:rPr lang="en-US" sz="1600" i="1" spc="-150" dirty="0" smtClean="0">
                <a:latin typeface="Comic Sans MS" pitchFamily="66" charset="0"/>
              </a:rPr>
              <a:t>M </a:t>
            </a:r>
            <a:r>
              <a:rPr lang="en-US" sz="1600" baseline="-25000" dirty="0" smtClean="0">
                <a:latin typeface="Comic Sans MS" pitchFamily="66" charset="0"/>
                <a:sym typeface="Wingdings"/>
              </a:rPr>
              <a:t></a:t>
            </a:r>
            <a:r>
              <a:rPr lang="en-US" sz="1600" dirty="0" smtClean="0">
                <a:latin typeface="Comic Sans MS" pitchFamily="66" charset="0"/>
              </a:rPr>
              <a:t>,  </a:t>
            </a:r>
            <a:r>
              <a:rPr lang="en-US" sz="1600" i="1" spc="-150" dirty="0" smtClean="0">
                <a:latin typeface="Comic Sans MS" pitchFamily="66" charset="0"/>
              </a:rPr>
              <a:t>Z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0.0015)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u="sng" dirty="0" smtClean="0">
                <a:latin typeface="Comic Sans MS" pitchFamily="66" charset="0"/>
              </a:rPr>
              <a:t>Changes of the surface abundances produced by the first dredge-up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65760" y="137160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371600"/>
            <a:ext cx="3931920" cy="3931920"/>
          </a:xfrm>
        </p:spPr>
      </p:pic>
      <p:sp>
        <p:nvSpPr>
          <p:cNvPr id="13" name="TextBox 12"/>
          <p:cNvSpPr txBox="1"/>
          <p:nvPr/>
        </p:nvSpPr>
        <p:spPr>
          <a:xfrm>
            <a:off x="533400" y="5486400"/>
            <a:ext cx="838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rgbClr val="FF0000"/>
                </a:solidFill>
                <a:latin typeface="Comic Sans MS" pitchFamily="66" charset="0"/>
              </a:rPr>
              <a:t>The First Dredge-Up:  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after the MS, convection 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dilutes Li 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increases the surface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He abundance (not seen)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reduces the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12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C/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13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C ratio</a:t>
            </a:r>
            <a:endParaRPr lang="en-US" sz="1400" dirty="0">
              <a:latin typeface="Comic Sans MS" pitchFamily="66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3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911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Evolution of a low-mass star in the HR diagram  (</a:t>
            </a:r>
            <a:r>
              <a:rPr lang="en-US" sz="1600" i="1" spc="-150" dirty="0" smtClean="0">
                <a:latin typeface="Comic Sans MS" pitchFamily="66" charset="0"/>
              </a:rPr>
              <a:t>M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0.83</a:t>
            </a:r>
            <a:r>
              <a:rPr lang="en-US" sz="1600" i="1" spc="-150" dirty="0" smtClean="0">
                <a:latin typeface="Comic Sans MS" pitchFamily="66" charset="0"/>
              </a:rPr>
              <a:t>M </a:t>
            </a:r>
            <a:r>
              <a:rPr lang="en-US" sz="1600" baseline="-25000" dirty="0" smtClean="0">
                <a:latin typeface="Comic Sans MS" pitchFamily="66" charset="0"/>
                <a:sym typeface="Wingdings"/>
              </a:rPr>
              <a:t></a:t>
            </a:r>
            <a:r>
              <a:rPr lang="en-US" sz="1600" dirty="0" smtClean="0">
                <a:latin typeface="Comic Sans MS" pitchFamily="66" charset="0"/>
              </a:rPr>
              <a:t>,  </a:t>
            </a:r>
            <a:r>
              <a:rPr lang="en-US" sz="1600" i="1" spc="-150" dirty="0" smtClean="0">
                <a:latin typeface="Comic Sans MS" pitchFamily="66" charset="0"/>
              </a:rPr>
              <a:t>Z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0.0015)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u="sng" dirty="0" smtClean="0">
                <a:latin typeface="Comic Sans MS" pitchFamily="66" charset="0"/>
              </a:rPr>
              <a:t>Changes of the surface abundances produced by the first dredge-up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65760" y="137160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371600"/>
            <a:ext cx="3931920" cy="3931920"/>
          </a:xfrm>
        </p:spPr>
      </p:pic>
      <p:sp>
        <p:nvSpPr>
          <p:cNvPr id="13" name="TextBox 12"/>
          <p:cNvSpPr txBox="1"/>
          <p:nvPr/>
        </p:nvSpPr>
        <p:spPr>
          <a:xfrm>
            <a:off x="533400" y="5486400"/>
            <a:ext cx="838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rgbClr val="FF0000"/>
                </a:solidFill>
                <a:latin typeface="Comic Sans MS" pitchFamily="66" charset="0"/>
              </a:rPr>
              <a:t>The First Dredge-Up:  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after the MS, convection 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dilutes Li 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increases the surface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He abundance (not seen)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  reduces the 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12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C/</a:t>
            </a:r>
            <a:r>
              <a:rPr lang="en-US" sz="1400" baseline="30000" dirty="0" smtClean="0">
                <a:solidFill>
                  <a:srgbClr val="00B050"/>
                </a:solidFill>
                <a:latin typeface="Comic Sans MS" pitchFamily="66" charset="0"/>
              </a:rPr>
              <a:t>13</a:t>
            </a:r>
            <a:r>
              <a:rPr lang="en-US" sz="1400" dirty="0" smtClean="0">
                <a:solidFill>
                  <a:srgbClr val="00B050"/>
                </a:solidFill>
                <a:latin typeface="Comic Sans MS" pitchFamily="66" charset="0"/>
              </a:rPr>
              <a:t>C ratio</a:t>
            </a:r>
            <a:endParaRPr lang="en-US" sz="1400" dirty="0">
              <a:latin typeface="Comic Sans MS" pitchFamily="66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911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Left: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spc="-300" dirty="0" smtClean="0">
                <a:latin typeface="Comic Sans MS" pitchFamily="66" charset="0"/>
              </a:rPr>
              <a:t>    </a:t>
            </a:r>
            <a:r>
              <a:rPr lang="en-US" sz="1600" dirty="0" smtClean="0">
                <a:latin typeface="Comic Sans MS" pitchFamily="66" charset="0"/>
              </a:rPr>
              <a:t>Evolution of a low-mass star in the HR diagram  (</a:t>
            </a:r>
            <a:r>
              <a:rPr lang="en-US" sz="1600" i="1" spc="-150" dirty="0" smtClean="0">
                <a:latin typeface="Comic Sans MS" pitchFamily="66" charset="0"/>
              </a:rPr>
              <a:t>M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0.83</a:t>
            </a:r>
            <a:r>
              <a:rPr lang="en-US" sz="1600" i="1" spc="-150" dirty="0" smtClean="0">
                <a:latin typeface="Comic Sans MS" pitchFamily="66" charset="0"/>
              </a:rPr>
              <a:t>M </a:t>
            </a:r>
            <a:r>
              <a:rPr lang="en-US" sz="1600" baseline="-25000" dirty="0" smtClean="0">
                <a:latin typeface="Comic Sans MS" pitchFamily="66" charset="0"/>
                <a:sym typeface="Wingdings"/>
              </a:rPr>
              <a:t></a:t>
            </a:r>
            <a:r>
              <a:rPr lang="en-US" sz="1600" dirty="0" smtClean="0">
                <a:latin typeface="Comic Sans MS" pitchFamily="66" charset="0"/>
              </a:rPr>
              <a:t>,  </a:t>
            </a:r>
            <a:r>
              <a:rPr lang="en-US" sz="1600" i="1" spc="-150" dirty="0" smtClean="0">
                <a:latin typeface="Comic Sans MS" pitchFamily="66" charset="0"/>
              </a:rPr>
              <a:t>Z  </a:t>
            </a:r>
            <a:r>
              <a:rPr lang="en-US" sz="1600" spc="-150" dirty="0" smtClean="0">
                <a:latin typeface="Comic Sans MS" pitchFamily="66" charset="0"/>
              </a:rPr>
              <a:t>=  </a:t>
            </a:r>
            <a:r>
              <a:rPr lang="en-US" sz="1600" dirty="0" smtClean="0">
                <a:latin typeface="Comic Sans MS" pitchFamily="66" charset="0"/>
              </a:rPr>
              <a:t>0.0015)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Right:</a:t>
            </a:r>
            <a:r>
              <a:rPr lang="en-US" sz="1600" dirty="0" smtClean="0">
                <a:latin typeface="Comic Sans MS" pitchFamily="66" charset="0"/>
              </a:rPr>
              <a:t>   </a:t>
            </a:r>
            <a:r>
              <a:rPr lang="en-US" sz="1600" u="sng" dirty="0" smtClean="0">
                <a:latin typeface="Comic Sans MS" pitchFamily="66" charset="0"/>
              </a:rPr>
              <a:t>Changes of the surface abundances resume above the bump luminosity</a:t>
            </a:r>
            <a:endParaRPr lang="en-US" sz="1600" u="sng" dirty="0">
              <a:latin typeface="Comic Sans MS" pitchFamily="66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4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7" descr="tl.gif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365760" y="1371600"/>
            <a:ext cx="3931920" cy="3931920"/>
          </a:xfrm>
        </p:spPr>
      </p:pic>
      <p:pic>
        <p:nvPicPr>
          <p:cNvPr id="10" name="Content Placeholder 9" descr="mabms.gif"/>
          <p:cNvPicPr>
            <a:picLocks noGrp="1" noChangeAspect="1"/>
          </p:cNvPicPr>
          <p:nvPr>
            <p:ph sz="quarter" idx="2"/>
          </p:nvPr>
        </p:nvPicPr>
        <p:blipFill>
          <a:blip r:embed="rId6" cstate="print"/>
          <a:stretch>
            <a:fillRect/>
          </a:stretch>
        </p:blipFill>
        <p:spPr>
          <a:xfrm>
            <a:off x="4389120" y="1371600"/>
            <a:ext cx="3931920" cy="3931920"/>
          </a:xfrm>
        </p:spPr>
      </p:pic>
      <p:sp>
        <p:nvSpPr>
          <p:cNvPr id="13" name="TextBox 12"/>
          <p:cNvSpPr txBox="1"/>
          <p:nvPr/>
        </p:nvSpPr>
        <p:spPr>
          <a:xfrm>
            <a:off x="381000" y="5486400"/>
            <a:ext cx="8382000" cy="37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rgbClr val="FF0000"/>
                </a:solidFill>
                <a:latin typeface="Comic Sans MS" pitchFamily="66" charset="0"/>
              </a:rPr>
              <a:t>We need some extra mixing to explain the RGB abundance patterns above the bump luminosity</a:t>
            </a:r>
            <a:endParaRPr lang="en-US" sz="1400" dirty="0" smtClean="0">
              <a:solidFill>
                <a:srgbClr val="00B050"/>
              </a:solidFill>
              <a:latin typeface="Comic Sans MS" pitchFamily="66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5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2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1339</TotalTime>
  <Words>1760</Words>
  <Application>Microsoft Macintosh PowerPoint</Application>
  <PresentationFormat>On-screen Show (4:3)</PresentationFormat>
  <Paragraphs>100</Paragraphs>
  <Slides>31</Slides>
  <Notes>1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Equity</vt:lpstr>
      <vt:lpstr>Equation</vt:lpstr>
      <vt:lpstr>Microsoft Equation</vt:lpstr>
      <vt:lpstr>Thermohaline Mixing in Low-Mass Stars  on the Red Giant Branch</vt:lpstr>
      <vt:lpstr>PowerPoint Presentation</vt:lpstr>
      <vt:lpstr>Left:       Evolution of a low-mass star in the HR diagram  (M  =  0.83M ,  Z  =  0.0015)                                   Right:   Changes of abundance profiles inside the star that drive its evolution</vt:lpstr>
      <vt:lpstr>Left:       Evolution of a low-mass star in the HR diagram  (M  =  0.83M ,  Z  =  0.0015)                                   Right:   Changes of abundance profiles inside the star that drive its evolution</vt:lpstr>
      <vt:lpstr>Left:       Evolution of a low-mass star in the HR diagram  (M  =  0.83M ,  Z  =  0.0015)                                   Right:   Changes of abundance profiles inside the star that drive its evolution</vt:lpstr>
      <vt:lpstr>Left:       Evolution of a low-mass star in the HR diagram  (M  =  0.83M ,  Z  =  0.0015)                                   Right:   Changes of the surface abundances produced by the first dredge-up</vt:lpstr>
      <vt:lpstr>Left:       Evolution of a low-mass star in the HR diagram  (M  =  0.83M ,  Z  =  0.0015)                                   Right:   Changes of the surface abundances produced by the first dredge-up</vt:lpstr>
      <vt:lpstr>Left:       Evolution of a low-mass star in the HR diagram  (M  =  0.83M ,  Z  =  0.0015)                                   Right:   Changes of the surface abundances produced by the first dredge-up</vt:lpstr>
      <vt:lpstr>Left:       Evolution of a low-mass star in the HR diagram  (M  =  0.83M ,  Z  =  0.0015)                                   Right:   Changes of the surface abundances resume above the bump luminosity</vt:lpstr>
      <vt:lpstr>Left:       Evolution  in the HRD around the bump luminosity  (M  =  0.83M ,  Z  =  0.0015)                                   Right:   H-burning shell erases abundance discontinuities</vt:lpstr>
      <vt:lpstr>Left:       Evolution  in the HRD around the bump luminosity  (M  =  0.83M ,  Z  =  0.0015)                                   Right:   H-burning shell erases abundance discontinuities</vt:lpstr>
      <vt:lpstr>Left:       Evolution  in the HRD around the bump luminosity  (M  =  0.83M ,  Z  =  0.0015)                                   Right:   H-burning shell erases abundance discontinuities</vt:lpstr>
      <vt:lpstr>Right:  Diffusion coefficient Dmix = (0.02 - 0.1) × K, or Dmix = 4 × 108 cm2 s-1,  with a mixing depth rmix = 0.04 – 0.06 R reproduce the observed abundance patterns on the Left                                   </vt:lpstr>
      <vt:lpstr>Right:  Diffusion coefficient Dmix = (0.02 - 0.1) × K, or Dmix = 4 × 108 cm2 s-1,  with a mixing depth rmix = 0.04 – 0.06 R reproduce the observed abundance patterns on the Left                                   </vt:lpstr>
      <vt:lpstr>Right:  Diffusion coefficient Dmix = (0.02 - 0.1) × K, or Dmix = 4 × 108 cm2 s-1,  with a mixing depth rmix = 0.04 – 0.06 R reproduce the observed abundance patterns on the Left         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Left:       Canonical extra mixing with  Dmix = 4 × 108 cm2 s-1                                         Right:   Enhanced extra mixing with  Dmix = 4 × 1010 cm2 s-1 </vt:lpstr>
      <vt:lpstr>Left:       Canonical extra mixing with  Dmix = 4 × 108 cm2 s-1                                         Right:   Enhanced extra mixing with  Dmix = 4 × 1010 cm2 s-1 </vt:lpstr>
      <vt:lpstr>Left:       Canonical extra mixing with  Dmix = 4 × 108 cm2 s-1                                         Right:   Enhanced extra mixing with  Dmix = 4 × 1010 cm2 s-1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Carbon Enhancement on Extra Mixing in Metal-Poor Stars</dc:title>
  <dc:creator>Pavel Denisenkov</dc:creator>
  <cp:lastModifiedBy>Pavel Denisenkov</cp:lastModifiedBy>
  <cp:revision>264</cp:revision>
  <dcterms:created xsi:type="dcterms:W3CDTF">2007-09-07T23:21:41Z</dcterms:created>
  <dcterms:modified xsi:type="dcterms:W3CDTF">2018-03-14T19:56:07Z</dcterms:modified>
</cp:coreProperties>
</file>